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6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80" r:id="rId14"/>
    <p:sldId id="275" r:id="rId15"/>
    <p:sldId id="277" r:id="rId16"/>
    <p:sldId id="273" r:id="rId17"/>
    <p:sldId id="272" r:id="rId18"/>
    <p:sldId id="271" r:id="rId19"/>
    <p:sldId id="274" r:id="rId20"/>
    <p:sldId id="278" r:id="rId21"/>
    <p:sldId id="279" r:id="rId22"/>
    <p:sldId id="281" r:id="rId23"/>
    <p:sldId id="25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378A-536E-4C3F-B83A-306804E4630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363DD-3C25-4610-BD1A-82FF554DA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363DD-3C25-4610-BD1A-82FF554DA8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6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CA81-A053-4581-9399-2DC354A96D41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3E8D-01B5-4709-B246-617632369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6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72F2-211D-4256-B3FB-791628DF3541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4948-9BC7-4097-B5D1-8E9BA68AF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C3E9-D7B8-43D2-ACA4-6FB3F4CAF1C5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F480-12DD-4647-954F-8F6C4949B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2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8E660-8AD6-43BA-859B-041FE9B2BBFF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9175-DB87-4706-8486-F51E62AE6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4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30A7-B6C6-46E1-BADA-EBCECDC68818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B948-D155-462A-9D6F-11AAD60D1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1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3144-9F6A-46BA-8488-51B073A18C3E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AAD3-FFFD-4E86-ADB2-05F9C35EF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7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90DE-1731-410F-89A4-EB94F10843D3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E600-3B01-4BAD-AF0D-A859A7D37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1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F5927-F16D-4B10-8341-C7A1994C9524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8F65-B158-4E00-8496-1F7DF3457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4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6BD7-7138-4DE1-A3B7-A6EC8B5ECC53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633E-70E0-4EF8-A6BF-9B745C04E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2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68D9-0377-4595-94DC-699297FDFA34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7ED9-3A72-4875-85CA-AE86B494E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7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6726-E39D-46CB-9CC7-B144440B9345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D022-0F13-4C2B-A24F-289C76BD6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2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522094-1DC6-40D2-93BD-EE0E0EADE7F2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182AA-38D8-45CC-864E-26058A725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pecial3.shkola.hc.ru/page_pedagog_psikholog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31839" y="3789040"/>
            <a:ext cx="5760641" cy="2808311"/>
          </a:xfrm>
        </p:spPr>
        <p:txBody>
          <a:bodyPr/>
          <a:lstStyle/>
          <a:p>
            <a:r>
              <a:rPr lang="ru-RU" alt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Психофизиологические особенности детей разного школьного возраста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5"/>
            <a:ext cx="6400800" cy="1752600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bg1"/>
                </a:solidFill>
              </a:rPr>
              <a:t>МКОУДОД  «</a:t>
            </a:r>
            <a:r>
              <a:rPr lang="ru-RU" altLang="ru-RU" sz="1800" b="1" dirty="0" err="1" smtClean="0">
                <a:solidFill>
                  <a:schemeClr val="bg1"/>
                </a:solidFill>
              </a:rPr>
              <a:t>СЮТур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altLang="ru-RU" sz="1800" b="1" dirty="0" smtClean="0">
                <a:solidFill>
                  <a:schemeClr val="bg1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>Средний </a:t>
            </a:r>
            <a:r>
              <a:rPr lang="ru-RU" sz="3200" b="1" u="sng" dirty="0"/>
              <a:t>школьный возраст  </a:t>
            </a:r>
            <a:r>
              <a:rPr lang="ru-RU" sz="3200" b="1" u="sng" dirty="0" smtClean="0"/>
              <a:t>( </a:t>
            </a:r>
            <a:r>
              <a:rPr lang="ru-RU" sz="3200" b="1" u="sng" dirty="0"/>
              <a:t>11-14 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1196752"/>
            <a:ext cx="41764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Психологические особенности подросткового возраста, по мнению различных авторов, рассматриваются как кризисные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связаны с перестройкой в трех основных сферах: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телесной,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психологической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социальной.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r="50945"/>
          <a:stretch/>
        </p:blipFill>
        <p:spPr>
          <a:xfrm>
            <a:off x="683569" y="1704181"/>
            <a:ext cx="3600400" cy="4318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>Средний </a:t>
            </a:r>
            <a:r>
              <a:rPr lang="ru-RU" sz="3200" b="1" u="sng" dirty="0"/>
              <a:t>школьный возраст  </a:t>
            </a:r>
            <a:r>
              <a:rPr lang="ru-RU" sz="3200" b="1" u="sng" dirty="0" smtClean="0"/>
              <a:t>( </a:t>
            </a:r>
            <a:r>
              <a:rPr lang="ru-RU" sz="3200" b="1" u="sng" dirty="0"/>
              <a:t>11-14 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58181"/>
            <a:ext cx="3744415" cy="3810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1196753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телесном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уровне происходят существенные гормональные изменения,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уровне подросток занимает промежуточное положение между ребенком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взрослым,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психологическом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подростковый возраст характеризуется формированием самосознания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>Средний </a:t>
            </a:r>
            <a:r>
              <a:rPr lang="ru-RU" sz="3200" b="1" u="sng" dirty="0"/>
              <a:t>школьный возраст  </a:t>
            </a:r>
            <a:r>
              <a:rPr lang="ru-RU" sz="3200" b="1" u="sng" dirty="0" smtClean="0"/>
              <a:t>( </a:t>
            </a:r>
            <a:r>
              <a:rPr lang="ru-RU" sz="3200" b="1" u="sng" dirty="0"/>
              <a:t>11-14 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154360" cy="45719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96753"/>
            <a:ext cx="8208912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Физиологические    изменения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  высокие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темпы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объёма лёгких и глубины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дыхания;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гормональная перестройка: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новая «химическая среда» организма вызывает резкие перепады настроения (эмоциональные качели);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объёма сердца в 2 раза за пубертатный период;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значительные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колебания артериального давления, нередко в сторону повышения, частые головные боли, вегетососудистая дистония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1"/>
          <a:stretch/>
        </p:blipFill>
        <p:spPr>
          <a:xfrm>
            <a:off x="4427984" y="1412776"/>
            <a:ext cx="4104456" cy="396044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3816424" cy="5649491"/>
          </a:xfrm>
        </p:spPr>
        <p:txBody>
          <a:bodyPr/>
          <a:lstStyle/>
          <a:p>
            <a:pPr indent="176213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Общие эмоциональные проявления гормонального криза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частая смена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настроения;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депрессия;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неусидчивость и плохая концентрация - внимания;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раздражительность;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импульсивность;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-тревога;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агрессия и проблемное поведение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08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>Средний </a:t>
            </a:r>
            <a:r>
              <a:rPr lang="ru-RU" sz="3200" b="1" u="sng" dirty="0"/>
              <a:t>школьный возраст  </a:t>
            </a:r>
            <a:r>
              <a:rPr lang="ru-RU" sz="3200" b="1" u="sng" dirty="0" smtClean="0"/>
              <a:t>( </a:t>
            </a:r>
            <a:r>
              <a:rPr lang="ru-RU" sz="3200" b="1" u="sng" dirty="0"/>
              <a:t>11-14 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Учебная деятельность и школа перестаёт быть главной и самой важной задачей. Ведущей деятельностью становится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интимно-личностное общение со сверстниками.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подростковом возрасте происходит снижение продуктивности умственной деятельности в связи с тем, что конкретное мышление сменяется логическим. Именно новым для подростка механизмом логического мышления и объясняется рост критичности. Он уже не принимает постулаты взрослых на веру, он требует доказательств 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обоснований. 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8676455" y="1196752"/>
            <a:ext cx="45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>Средний </a:t>
            </a:r>
            <a:r>
              <a:rPr lang="ru-RU" sz="3200" b="1" u="sng" dirty="0"/>
              <a:t>школьный возраст  </a:t>
            </a:r>
            <a:r>
              <a:rPr lang="ru-RU" sz="3200" b="1" u="sng" dirty="0" smtClean="0"/>
              <a:t>( </a:t>
            </a:r>
            <a:r>
              <a:rPr lang="ru-RU" sz="3200" b="1" u="sng" dirty="0"/>
              <a:t>11-14 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4320480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Рост критичности подчас ведёт к полному негативизму. Чаще же всего этот негативизм распространяется только на конфликтные, стрессовые 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эмоционально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напряжённые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подростка ситуации.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Лишь у 20% подростков полностью отсутствуют кризисные проявления негативизма.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1196752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r="10807"/>
          <a:stretch/>
        </p:blipFill>
        <p:spPr>
          <a:xfrm>
            <a:off x="4866968" y="1196752"/>
            <a:ext cx="3737480" cy="496855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9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ПСИХОЛОГИЧЕСКИЕ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ОСОБЕННОСТИ ПОДРОСТКОВОГО ВОЗРАСТА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528391" cy="482453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60032" y="1196752"/>
            <a:ext cx="403244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Подросток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уже не ребёнок, но ещё и не взрослый. Эта промежуточная позиция доставляет массу неприятностей. Иногда дверь в мир взрослых захлопывается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самими 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взрослыми, с мотивировкой «ты ещё слишком мал», «нос не дорос».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родители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оказываются не готовыми к новому статусу ребёнка в семье и социуме.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>Средний </a:t>
            </a:r>
            <a:r>
              <a:rPr lang="ru-RU" sz="3200" b="1" u="sng" dirty="0"/>
              <a:t>школьный возраст  </a:t>
            </a:r>
            <a:r>
              <a:rPr lang="ru-RU" sz="3200" b="1" u="sng" dirty="0" smtClean="0"/>
              <a:t>( </a:t>
            </a:r>
            <a:r>
              <a:rPr lang="ru-RU" sz="3200" b="1" u="sng" dirty="0"/>
              <a:t>11-14 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 flipH="1">
            <a:off x="502917" y="1484784"/>
            <a:ext cx="8317554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Противоречие подросткового возраста заключается в том, что ребёнок стремится получить статус взрослых и взрослые возможности, но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сочетании с избеганием взрослой ответственности. </a:t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Подросток зачастую отказывается принимать оценки и жизненный опыт родителей, даже если понимает их правоту. Ему хочется получить свой собственный уникальный и неповторимый опыт, сделать свои ошибки и учиться именно на них.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1196752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>Средний </a:t>
            </a:r>
            <a:r>
              <a:rPr lang="ru-RU" sz="3200" b="1" u="sng" dirty="0"/>
              <a:t>школьный возраст  </a:t>
            </a:r>
            <a:r>
              <a:rPr lang="ru-RU" sz="3200" b="1" u="sng" dirty="0" smtClean="0"/>
              <a:t>( </a:t>
            </a:r>
            <a:r>
              <a:rPr lang="ru-RU" sz="3200" b="1" u="sng" dirty="0"/>
              <a:t>11-14 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Для подростка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характерно стремление к признанию собственных заслуг в своей значимой подростковой среде.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Возникающие взрослые экзистенциальные и мировоззренческие вопросы создают ощущение глобальной неразрешимости. Подросток свято верит в уникальность собственных проблем и переживаний, что порождает чувство одиночества и подавленности.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1196752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2800" b="1" u="sng" dirty="0" smtClean="0"/>
              <a:t>Средний </a:t>
            </a:r>
            <a:r>
              <a:rPr lang="ru-RU" sz="2800" b="1" u="sng" dirty="0"/>
              <a:t>школьный возраст  </a:t>
            </a:r>
            <a:r>
              <a:rPr lang="ru-RU" sz="2800" b="1" u="sng" dirty="0" smtClean="0"/>
              <a:t>( </a:t>
            </a:r>
            <a:r>
              <a:rPr lang="ru-RU" sz="2800" b="1" u="sng" dirty="0"/>
              <a:t>11-14 лет)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Борясь с собственным одиночеством, и осознавая сложность проблем, подросток начинает искать себе подобных. Так образуются молодёжные тусовки и формируется подростковая субкультура в противовес миру взрослых.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Подросток стремится следовать за модой и идеалами, принятыми в молодёжной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субкультуре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молодёжной среде у подростка формируется «Мы-концепция». С одной стороны, это именно то, что сплачивает группу: общие цели, интересы, задачи. С другой стороны, мир вокруг распадается на «своих» и «чужих», причём взаимоотношения между этими группами порой резко антагонистичны.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1196752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600" b="1" u="sng" dirty="0"/>
              <a:t>В</a:t>
            </a:r>
            <a:r>
              <a:rPr lang="ru-RU" sz="3600" b="1" u="sng" dirty="0" smtClean="0"/>
              <a:t>озрастная периодизация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возрастной и педагогической психологии принято выделять следующие периоды развития детей: 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младенчество (до 1 года), ранний детский возраст (2-3 года), </a:t>
            </a:r>
            <a:r>
              <a:rPr lang="ru-RU" altLang="ru-RU" i="1" dirty="0" err="1">
                <a:latin typeface="Times New Roman" pitchFamily="18" charset="0"/>
                <a:cs typeface="Times New Roman" pitchFamily="18" charset="0"/>
              </a:rPr>
              <a:t>преддошкольный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 возраст (3-5 лет), дошкольный возраст (5-6 лет</a:t>
            </a:r>
            <a:r>
              <a:rPr lang="ru-RU" alt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младший школьный возраст (6-10 лет), </a:t>
            </a:r>
            <a:r>
              <a:rPr lang="ru-RU" alt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школьный, или подростковый возраст</a:t>
            </a:r>
            <a:br>
              <a:rPr lang="ru-RU" alt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(11-15 лет)</a:t>
            </a:r>
            <a:r>
              <a:rPr lang="ru-RU" alt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школьный возраст, или ранняя юность (15-18 лет).</a:t>
            </a: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>Средний </a:t>
            </a:r>
            <a:r>
              <a:rPr lang="ru-RU" sz="3200" b="1" u="sng" dirty="0"/>
              <a:t>школьный возраст  </a:t>
            </a:r>
            <a:r>
              <a:rPr lang="ru-RU" sz="3200" b="1" u="sng" dirty="0" smtClean="0"/>
              <a:t>( </a:t>
            </a:r>
            <a:r>
              <a:rPr lang="ru-RU" sz="3200" b="1" u="sng" dirty="0"/>
              <a:t>11-14 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Начало взрослости осуществляется по внешнему механизму (механизму подражания). Я буду КАК взрослый — игра — копирование внешних качеств, стиля, привычек, манеры поведения, то есть внешней атрибутики взрослости. В этом смысле особенную значимость приобретает та личность, которая будет являться этим идеалом.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Однако, это почти всегда будут не родители,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другой значимый взрослый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Огромное влияние на их формирование оказывают средства массовой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информации.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1196752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>Средний </a:t>
            </a:r>
            <a:r>
              <a:rPr lang="ru-RU" sz="3200" b="1" u="sng" dirty="0"/>
              <a:t>школьный возраст  </a:t>
            </a:r>
            <a:r>
              <a:rPr lang="ru-RU" sz="3200" b="1" u="sng" dirty="0" smtClean="0"/>
              <a:t>( </a:t>
            </a:r>
            <a:r>
              <a:rPr lang="ru-RU" sz="3200" b="1" u="sng" dirty="0"/>
              <a:t>11-14 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Именно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этот период формируются нравственные ценности, жизненные перспективы, происходит осознание самого себя, своих возможностей, способностей, интересов, стремление ощутить себя и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стать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взрослым,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иными словами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личностные смыслы жизни.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мнению ряда исследователей, главное внимание в воспитании подростка следует сосредоточить на развитии мотивационной сферы личности: определения своего места в жизни, формировании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мировоззрения,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морального сознания.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1196752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b="1" dirty="0" smtClean="0"/>
              <a:t>Рекомендации </a:t>
            </a:r>
            <a:r>
              <a:rPr lang="ru-RU" sz="2400" b="1" dirty="0"/>
              <a:t>психолога по общению с подростками</a:t>
            </a:r>
            <a:r>
              <a:rPr lang="ru-RU" sz="2800" b="1" dirty="0"/>
              <a:t>: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80648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Уметь </a:t>
            </a:r>
            <a:r>
              <a:rPr lang="ru-RU" sz="2000" dirty="0"/>
              <a:t>выслушивать подростка.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smtClean="0"/>
              <a:t>Корректно касаться круга </a:t>
            </a:r>
            <a:r>
              <a:rPr lang="ru-RU" sz="2000" dirty="0"/>
              <a:t>его неформальных отношений.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Обеспечить возможность занять достойное место в коллективе (через поручения, поощрение малейших успехов, поиск и развитие способностей).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Проявлять и подтверждать свое доверие к подростку, доверив ответственное </a:t>
            </a:r>
            <a:r>
              <a:rPr lang="ru-RU" sz="2000" dirty="0" smtClean="0"/>
              <a:t>поручение.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Дать возможность самому подростку шефствовать над </a:t>
            </a:r>
            <a:r>
              <a:rPr lang="ru-RU" sz="2000" dirty="0" smtClean="0"/>
              <a:t>младшими. 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Знать состояние здоровья ребенка, замечать признаки утомляемости.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На проступок надо реагировать мерой наказания, но наказание должно завершать конфликт, а не создавать его.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Построение учебной деятельности </a:t>
            </a:r>
            <a:r>
              <a:rPr lang="ru-RU" sz="2000" dirty="0" smtClean="0"/>
              <a:t> </a:t>
            </a:r>
            <a:r>
              <a:rPr lang="ru-RU" sz="2000" dirty="0"/>
              <a:t>должно отражать учет индивидуальных отличий, что поможет снизить напряженность учащихся, испытывающих неудовлетворенность по поводу учебных затруднений.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7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i="1" dirty="0" smtClean="0"/>
              <a:t>Используемые источники: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/>
          <a:lstStyle/>
          <a:p>
            <a:pPr marL="0" indent="0">
              <a:buNone/>
            </a:pPr>
            <a:endParaRPr lang="ru-RU" altLang="ru-RU" sz="2800" u="sng" dirty="0" smtClean="0"/>
          </a:p>
          <a:p>
            <a:r>
              <a:rPr lang="ru-RU" sz="1800" b="1" u="sng" dirty="0">
                <a:hlinkClick r:id="rId2"/>
              </a:rPr>
              <a:t>http://</a:t>
            </a:r>
            <a:r>
              <a:rPr lang="ru-RU" sz="1800" b="1" u="sng" dirty="0" smtClean="0">
                <a:hlinkClick r:id="rId2"/>
              </a:rPr>
              <a:t>special3.shkola.hc.ru/page_pedagog_psikholog.htm</a:t>
            </a:r>
            <a:endParaRPr lang="ru-RU" sz="1800" b="1" u="sng" dirty="0" smtClean="0"/>
          </a:p>
          <a:p>
            <a:pPr marL="0" indent="0" algn="ctr">
              <a:buNone/>
            </a:pPr>
            <a:r>
              <a:rPr lang="ru-RU" sz="2400" b="1" dirty="0" smtClean="0"/>
              <a:t>Литература</a:t>
            </a:r>
            <a:r>
              <a:rPr lang="ru-RU" sz="2400" b="1" dirty="0"/>
              <a:t> </a:t>
            </a:r>
            <a:endParaRPr lang="ru-RU" sz="2000" dirty="0"/>
          </a:p>
          <a:p>
            <a:pPr lvl="0"/>
            <a:r>
              <a:rPr lang="ru-RU" sz="2000" dirty="0"/>
              <a:t>Каргина З.А. Практическое пособие для педагога дополнительного образования. – Москва – школьная Пресса,- 2006 </a:t>
            </a:r>
          </a:p>
          <a:p>
            <a:pPr lvl="0"/>
            <a:r>
              <a:rPr lang="ru-RU" sz="2000" dirty="0" err="1"/>
              <a:t>Саляхова</a:t>
            </a:r>
            <a:r>
              <a:rPr lang="ru-RU" sz="2000" dirty="0"/>
              <a:t> Л.И. Настольная книга классного руководителя : личностное развитие, учебная деятельность, духовное и физическое здоровье </a:t>
            </a:r>
            <a:r>
              <a:rPr lang="ru-RU" sz="2000" dirty="0" smtClean="0"/>
              <a:t>школьника. </a:t>
            </a:r>
            <a:r>
              <a:rPr lang="ru-RU" sz="2000" dirty="0"/>
              <a:t>– Москва, - «Глобус», 2007</a:t>
            </a:r>
          </a:p>
          <a:p>
            <a:pPr lvl="0"/>
            <a:r>
              <a:rPr lang="ru-RU" sz="2000" dirty="0"/>
              <a:t>Фрумин И. Педагогическая поддержка: между помощью и выращиванием. – Воспитание и педагогическая поддержка детей в образовании. –М.УВЦ «</a:t>
            </a:r>
            <a:r>
              <a:rPr lang="ru-RU" sz="2000" dirty="0" err="1"/>
              <a:t>Инноватор</a:t>
            </a:r>
            <a:r>
              <a:rPr lang="ru-RU" sz="2000" dirty="0"/>
              <a:t>», 1996.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600" b="1" u="sng" dirty="0" smtClean="0"/>
              <a:t>Младший </a:t>
            </a:r>
            <a:r>
              <a:rPr lang="ru-RU" sz="3600" b="1" u="sng" dirty="0"/>
              <a:t>школьный возраст </a:t>
            </a:r>
            <a:r>
              <a:rPr lang="ru-RU" sz="3600" b="1" u="sng" dirty="0" smtClean="0"/>
              <a:t>(6-10 </a:t>
            </a:r>
            <a:r>
              <a:rPr lang="ru-RU" sz="3600" b="1" u="sng" dirty="0"/>
              <a:t>лет)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920880" cy="547260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5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 smtClean="0"/>
              <a:t>Младший </a:t>
            </a:r>
            <a:r>
              <a:rPr lang="ru-RU" sz="3200" b="1" u="sng" dirty="0"/>
              <a:t>школьный возраст </a:t>
            </a:r>
            <a:r>
              <a:rPr lang="ru-RU" sz="3200" b="1" u="sng" dirty="0" smtClean="0"/>
              <a:t>(6-10 </a:t>
            </a:r>
            <a:r>
              <a:rPr lang="ru-RU" sz="3200" b="1" u="sng" dirty="0"/>
              <a:t>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Особенностью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младших школьников является усиленный рост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мускулатуры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Повышением мышечной силы и общим развитием двигательного аппарата обусловливается большая подвижность младших школьников, их стремление к беганию, прыжкам, лазанию и неумение продолжительное время пребывать в одной и той же позе. 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36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b="1" u="sng" dirty="0" smtClean="0"/>
              <a:t>Младший </a:t>
            </a:r>
            <a:r>
              <a:rPr lang="ru-RU" sz="3200" b="1" u="sng" dirty="0"/>
              <a:t>школьный возраст </a:t>
            </a:r>
            <a:r>
              <a:rPr lang="ru-RU" sz="3200" b="1" u="sng" dirty="0" smtClean="0"/>
              <a:t>(6-10 </a:t>
            </a:r>
            <a:r>
              <a:rPr lang="ru-RU" sz="3200" b="1" u="sng" dirty="0"/>
              <a:t>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 младшем школьном возрасте учебная деятельность становится ведущей.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7 годам кора больших полушарий является уже в значительной степени зрелой. Однако наиболее важные отделы головного мозга, отвечающие за программирование, регуляцию и контроль сложных форм психической деятельности,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еще не завершили своего формирования (развитие лобных отделов мозга заканчивается лишь к 12 годам), вследствие чего регулирующее и тормозящее влияние коры на подкорковые структуры оказывается недостаточным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8974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>Младший </a:t>
            </a:r>
            <a:r>
              <a:rPr lang="ru-RU" sz="2800" b="1" u="sng" dirty="0"/>
              <a:t>школьный возраст </a:t>
            </a:r>
            <a:r>
              <a:rPr lang="ru-RU" sz="2800" b="1" u="sng" dirty="0" smtClean="0"/>
              <a:t>(6-10 </a:t>
            </a:r>
            <a:r>
              <a:rPr lang="ru-RU" sz="2800" b="1" u="sng" dirty="0"/>
              <a:t>лет)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/>
          <a:stretch/>
        </p:blipFill>
        <p:spPr>
          <a:xfrm>
            <a:off x="683568" y="1916832"/>
            <a:ext cx="3701845" cy="331236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1124744"/>
            <a:ext cx="4248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Несовершенство регулирующей функции коры проявляется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 особенностях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поведения, организации деятельности и эмоциональной сферы: младшие школьники легко отвлекаются, не способны к длительному сосредоточению, возбудимы,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эмоциональны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не умеют сдерживать свои чувства,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непосредственны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 откровенны в выражении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эмоций.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18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600" b="1" u="sng" dirty="0" smtClean="0"/>
              <a:t>Младший </a:t>
            </a:r>
            <a:r>
              <a:rPr lang="ru-RU" sz="3600" b="1" u="sng" dirty="0"/>
              <a:t>школьный возраст </a:t>
            </a:r>
            <a:r>
              <a:rPr lang="ru-RU" sz="3600" b="1" u="sng" dirty="0" smtClean="0"/>
              <a:t>(6-10 </a:t>
            </a:r>
            <a:r>
              <a:rPr lang="ru-RU" sz="3600" b="1" u="sng" dirty="0"/>
              <a:t>лет)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887986" cy="305377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99992" y="1340768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 поступлением ребёнка в школу устанавливается новая социальная ситуация развития. Центром социальной ситуации развития становится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Младший школьник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овладевает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навыками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общения,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происходит активное установление дружеских контактов. Отношение ребенка к сверстникам очень часто определяется отношением к ним взрослых, в первую очередь — учителя.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30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>Младший </a:t>
            </a:r>
            <a:r>
              <a:rPr lang="ru-RU" sz="2800" b="1" u="sng" dirty="0"/>
              <a:t>школьный возраст </a:t>
            </a:r>
            <a:r>
              <a:rPr lang="ru-RU" sz="2800" b="1" u="sng" dirty="0" smtClean="0"/>
              <a:t>(6-10 </a:t>
            </a:r>
            <a:r>
              <a:rPr lang="ru-RU" sz="2800" b="1" u="sng" dirty="0"/>
              <a:t>лет)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908720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учителя принимается учениками как главная характеристика личностных качеств одноклассника. В 9-10 лет (в отличии от более младших детей) школьники значительно острее переживают замечания, полученные в присутствии других детей.  Нередко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какой-либо проступок перед другими детьми является для него мощным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травмирующим фактором.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r="15580"/>
          <a:stretch/>
        </p:blipFill>
        <p:spPr>
          <a:xfrm>
            <a:off x="539552" y="1700809"/>
            <a:ext cx="3888433" cy="424847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>Младший </a:t>
            </a:r>
            <a:r>
              <a:rPr lang="ru-RU" sz="2800" b="1" u="sng" dirty="0"/>
              <a:t>школьный возраст </a:t>
            </a:r>
            <a:r>
              <a:rPr lang="ru-RU" sz="2800" b="1" u="sng" dirty="0" smtClean="0"/>
              <a:t>(6-10 </a:t>
            </a:r>
            <a:r>
              <a:rPr lang="ru-RU" sz="2800" b="1" u="sng" dirty="0"/>
              <a:t>лет)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altLang="ru-RU" sz="36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r="4161"/>
          <a:stretch/>
        </p:blipFill>
        <p:spPr>
          <a:xfrm>
            <a:off x="589934" y="2132857"/>
            <a:ext cx="3766042" cy="309634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980728"/>
            <a:ext cx="43924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своего социального статуса снижена: дети, занимающие в классе или группе благополучное положение, склонны его недооценивать, и напротив, имеющие неудовлетворительные показатели, как правило, считают свое положение вполне приемлемым.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Потребность ребенка  во внимании, уважении, сопереживании является основной в этом возрасте. Важно, чтобы каждый ребенок чувствовал свою ценность 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неповторимость.</a:t>
            </a:r>
          </a:p>
          <a:p>
            <a:r>
              <a:rPr lang="ru-RU" sz="1600" b="1" i="1" dirty="0" smtClean="0"/>
              <a:t>      Задача </a:t>
            </a:r>
            <a:r>
              <a:rPr lang="ru-RU" sz="1600" b="1" i="1" dirty="0"/>
              <a:t>взрослых – помочь каждому ребенку реализовать свои потенциальные возможности, раскрыть ценность умений каждого и для других детей.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140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524</Words>
  <Application>Microsoft Office PowerPoint</Application>
  <PresentationFormat>Экран (4:3)</PresentationFormat>
  <Paragraphs>78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</vt:lpstr>
      <vt:lpstr>Психофизиологические особенности детей разного школьного возраста</vt:lpstr>
      <vt:lpstr>   Возрастная периодизация   </vt:lpstr>
      <vt:lpstr>    Младший школьный возраст (6-10 лет)    </vt:lpstr>
      <vt:lpstr>   Младший школьный возраст (6-10 лет)   </vt:lpstr>
      <vt:lpstr>   Младший школьный возраст (6-10 лет)   </vt:lpstr>
      <vt:lpstr>   Младший школьный возраст (6-10 лет)   </vt:lpstr>
      <vt:lpstr>   Младший школьный возраст (6-10 лет)   </vt:lpstr>
      <vt:lpstr>   Младший школьный возраст (6-10 лет)   </vt:lpstr>
      <vt:lpstr>   Младший школьный возраст (6-10 лет)   </vt:lpstr>
      <vt:lpstr>    Средний школьный возраст  ( 11-14 лет)    </vt:lpstr>
      <vt:lpstr>    Средний школьный возраст  ( 11-14 лет)    </vt:lpstr>
      <vt:lpstr>    Средний школьный возраст  ( 11-14 лет)    </vt:lpstr>
      <vt:lpstr>Презентация PowerPoint</vt:lpstr>
      <vt:lpstr>    Средний школьный возраст  ( 11-14 лет)    </vt:lpstr>
      <vt:lpstr>    Средний школьный возраст  ( 11-14 лет)    </vt:lpstr>
      <vt:lpstr>     ПСИХОЛОГИЧЕСКИЕ ОСОБЕННОСТИ ПОДРОСТКОВОГО ВОЗРАСТА        </vt:lpstr>
      <vt:lpstr>    Средний школьный возраст  ( 11-14 лет)    </vt:lpstr>
      <vt:lpstr>    Средний школьный возраст  ( 11-14 лет)    </vt:lpstr>
      <vt:lpstr>    Средний школьный возраст  ( 11-14 лет)    </vt:lpstr>
      <vt:lpstr>    Средний школьный возраст  ( 11-14 лет)    </vt:lpstr>
      <vt:lpstr>    Средний школьный возраст  ( 11-14 лет)    </vt:lpstr>
      <vt:lpstr>  Рекомендации психолога по общению с подростками:  </vt:lpstr>
      <vt:lpstr>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разного школьного возраста</dc:title>
  <dc:creator>станция</dc:creator>
  <cp:lastModifiedBy>станция</cp:lastModifiedBy>
  <cp:revision>30</cp:revision>
  <dcterms:created xsi:type="dcterms:W3CDTF">2014-10-24T06:57:24Z</dcterms:created>
  <dcterms:modified xsi:type="dcterms:W3CDTF">2014-10-27T11:17:38Z</dcterms:modified>
</cp:coreProperties>
</file>