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  <p:sldMasterId id="2147483760" r:id="rId2"/>
  </p:sldMasterIdLst>
  <p:notesMasterIdLst>
    <p:notesMasterId r:id="rId22"/>
  </p:notesMasterIdLst>
  <p:sldIdLst>
    <p:sldId id="256" r:id="rId3"/>
    <p:sldId id="257" r:id="rId4"/>
    <p:sldId id="282" r:id="rId5"/>
    <p:sldId id="281" r:id="rId6"/>
    <p:sldId id="268" r:id="rId7"/>
    <p:sldId id="262" r:id="rId8"/>
    <p:sldId id="260" r:id="rId9"/>
    <p:sldId id="269" r:id="rId10"/>
    <p:sldId id="280" r:id="rId11"/>
    <p:sldId id="271" r:id="rId12"/>
    <p:sldId id="263" r:id="rId13"/>
    <p:sldId id="277" r:id="rId14"/>
    <p:sldId id="266" r:id="rId15"/>
    <p:sldId id="272" r:id="rId16"/>
    <p:sldId id="273" r:id="rId17"/>
    <p:sldId id="278" r:id="rId18"/>
    <p:sldId id="276" r:id="rId19"/>
    <p:sldId id="275" r:id="rId20"/>
    <p:sldId id="274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2000" autoAdjust="0"/>
  </p:normalViewPr>
  <p:slideViewPr>
    <p:cSldViewPr>
      <p:cViewPr varScale="1">
        <p:scale>
          <a:sx n="53" d="100"/>
          <a:sy n="53" d="100"/>
        </p:scale>
        <p:origin x="-99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96171FF-9F4D-4B94-B9DB-A0ABEDF21DD6}" type="datetimeFigureOut">
              <a:rPr lang="ru-RU"/>
              <a:pPr>
                <a:defRPr/>
              </a:pPr>
              <a:t>23.01.2019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F523957-21DD-48F4-9164-27EF4DF8171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4C7BBDC-4AF3-4357-905A-3CAC1903A0ED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программы</a:t>
            </a:r>
          </a:p>
        </p:txBody>
      </p:sp>
      <p:sp>
        <p:nvSpPr>
          <p:cNvPr id="3481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CD5C8B-746D-49A6-B33D-5ACB12BEA9E6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7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8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9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0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2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5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6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7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2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2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22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5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6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7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8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9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0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1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2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3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4" name="Oval 96"/>
          <p:cNvSpPr>
            <a:spLocks noChangeAspect="1"/>
          </p:cNvSpPr>
          <p:nvPr/>
        </p:nvSpPr>
        <p:spPr>
          <a:xfrm>
            <a:off x="11113" y="4941888"/>
            <a:ext cx="611187" cy="61118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5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Oval 99"/>
          <p:cNvSpPr>
            <a:spLocks noChangeAspect="1"/>
          </p:cNvSpPr>
          <p:nvPr/>
        </p:nvSpPr>
        <p:spPr>
          <a:xfrm>
            <a:off x="-25400" y="482600"/>
            <a:ext cx="598488" cy="904875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8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9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" name="Oval 102"/>
          <p:cNvSpPr>
            <a:spLocks noChangeAspect="1"/>
          </p:cNvSpPr>
          <p:nvPr/>
        </p:nvSpPr>
        <p:spPr>
          <a:xfrm>
            <a:off x="371475" y="1887538"/>
            <a:ext cx="609600" cy="60960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1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2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3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4" name="Oval 106"/>
          <p:cNvSpPr>
            <a:spLocks noChangeAspect="1"/>
          </p:cNvSpPr>
          <p:nvPr/>
        </p:nvSpPr>
        <p:spPr>
          <a:xfrm>
            <a:off x="7748588" y="282575"/>
            <a:ext cx="1128712" cy="112871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5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6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7" name="Oval 109"/>
          <p:cNvSpPr>
            <a:spLocks noChangeAspect="1"/>
          </p:cNvSpPr>
          <p:nvPr/>
        </p:nvSpPr>
        <p:spPr>
          <a:xfrm>
            <a:off x="7470775" y="1327150"/>
            <a:ext cx="608013" cy="60801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8" name="Oval 110"/>
          <p:cNvSpPr>
            <a:spLocks noChangeAspect="1"/>
          </p:cNvSpPr>
          <p:nvPr/>
        </p:nvSpPr>
        <p:spPr>
          <a:xfrm>
            <a:off x="7629525" y="5611813"/>
            <a:ext cx="738188" cy="73818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9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0" name="Oval 112"/>
          <p:cNvSpPr>
            <a:spLocks noChangeAspect="1"/>
          </p:cNvSpPr>
          <p:nvPr/>
        </p:nvSpPr>
        <p:spPr>
          <a:xfrm>
            <a:off x="7494588" y="4927600"/>
            <a:ext cx="738187" cy="738188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1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2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3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4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6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7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8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9" name="Oval 59"/>
          <p:cNvSpPr>
            <a:spLocks noChangeAspect="1"/>
          </p:cNvSpPr>
          <p:nvPr/>
        </p:nvSpPr>
        <p:spPr>
          <a:xfrm>
            <a:off x="153988" y="2698750"/>
            <a:ext cx="468312" cy="46831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0" name="Oval 60"/>
          <p:cNvSpPr>
            <a:spLocks noChangeAspect="1"/>
          </p:cNvSpPr>
          <p:nvPr/>
        </p:nvSpPr>
        <p:spPr>
          <a:xfrm>
            <a:off x="474663" y="3167063"/>
            <a:ext cx="458787" cy="45878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1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2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3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64" name="Group 15"/>
          <p:cNvGrpSpPr>
            <a:grpSpLocks/>
          </p:cNvGrpSpPr>
          <p:nvPr/>
        </p:nvGrpSpPr>
        <p:grpSpPr bwMode="auto">
          <a:xfrm>
            <a:off x="4516438" y="993775"/>
            <a:ext cx="1846262" cy="1530350"/>
            <a:chOff x="4718762" y="993075"/>
            <a:chExt cx="1847138" cy="1530439"/>
          </a:xfrm>
        </p:grpSpPr>
        <p:sp>
          <p:nvSpPr>
            <p:cNvPr id="65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6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7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8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69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1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sp>
          <p:nvSpPr>
            <p:cNvPr id="72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 rtlCol="0">
            <a:normAutofit/>
          </a:bodyPr>
          <a:lstStyle/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73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889BF-7916-4509-BA37-50F495A7D0E6}" type="datetimeFigureOut">
              <a:rPr lang="ru-RU"/>
              <a:pPr>
                <a:defRPr/>
              </a:pPr>
              <a:t>23.01.2019</a:t>
            </a:fld>
            <a:endParaRPr lang="ru-RU" dirty="0"/>
          </a:p>
        </p:txBody>
      </p:sp>
      <p:sp>
        <p:nvSpPr>
          <p:cNvPr id="74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5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A13ED-A5DD-4ABA-B3D8-4D8F3FB1C0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96E85-587B-4EB4-9D5A-299364ED4E94}" type="datetimeFigureOut">
              <a:rPr lang="ru-RU"/>
              <a:pPr>
                <a:defRPr/>
              </a:pPr>
              <a:t>23.01.2019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EC3A6-188D-4E6F-8CCA-FE668EA75B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E6F82-5FBA-4751-914B-1826BC8715DC}" type="datetimeFigureOut">
              <a:rPr lang="ru-RU"/>
              <a:pPr>
                <a:defRPr/>
              </a:pPr>
              <a:t>23.01.2019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1404E-DBCC-4BCA-9730-35CC67C810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8253D-934C-4433-8C95-625227A3BACA}" type="datetimeFigureOut">
              <a:rPr lang="ru-RU"/>
              <a:pPr>
                <a:defRPr/>
              </a:pPr>
              <a:t>23.01.2019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3ADCC-4C1F-4C8F-BC20-903A62FA1BF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Прямоугольник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Прямоугольник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оугольник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Прямоугольник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11" name="Скругленный прямоугольник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12" name="Скругленный прямоугольник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Прямоугольник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Прямоугольник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Прямоугольник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Прямоугольник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B4A1F-7701-41B1-8CA4-DBFB19DC372E}" type="datetimeFigureOut">
              <a:rPr lang="ru-RU"/>
              <a:pPr>
                <a:defRPr/>
              </a:pPr>
              <a:t>23.01.2019</a:t>
            </a:fld>
            <a:endParaRPr lang="ru-RU" dirty="0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DD47D1F-EBCD-4D5E-9747-5769F0BFEF8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E2013-943C-4F44-83C4-0F3DDD308CC1}" type="datetimeFigureOut">
              <a:rPr lang="ru-RU"/>
              <a:pPr>
                <a:defRPr/>
              </a:pPr>
              <a:t>23.01.2019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6A3A5-FDBA-446C-BA19-BE865644E3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58657-8BD6-4B21-A9CF-539C8A5F6DAE}" type="datetimeFigureOut">
              <a:rPr lang="ru-RU"/>
              <a:pPr>
                <a:defRPr/>
              </a:pPr>
              <a:t>23.01.2019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E2AAB-031E-4228-882A-2843DD39263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45022-DB80-46E9-BDA5-2B1795A7A325}" type="datetimeFigureOut">
              <a:rPr lang="ru-RU"/>
              <a:pPr>
                <a:defRPr/>
              </a:pPr>
              <a:t>23.01.2019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C63C9A-2B8C-481E-89F3-8302F753C7A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673264E-791D-486A-9C5C-5CB13CD324A5}" type="datetimeFigureOut">
              <a:rPr lang="ru-RU"/>
              <a:pPr>
                <a:defRPr/>
              </a:pPr>
              <a:t>23.01.2019</a:t>
            </a:fld>
            <a:endParaRPr lang="ru-RU" dirty="0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89D143C-75C6-43E5-A3BB-4CF92BE90A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239A44-22FB-4759-A65A-4E2FA164D60D}" type="datetimeFigureOut">
              <a:rPr lang="ru-RU"/>
              <a:pPr>
                <a:defRPr/>
              </a:pPr>
              <a:t>23.01.2019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ED776-7F77-4D46-90FE-27CEF67B06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C55A7-FABD-4716-8050-9A7CD4A42D37}" type="datetimeFigureOut">
              <a:rPr lang="ru-RU"/>
              <a:pPr>
                <a:defRPr/>
              </a:pPr>
              <a:t>23.01.2019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CF953-9982-4B1E-83DE-37987F94571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6821A-8E99-41D1-8633-FE98B44EBCFF}" type="datetimeFigureOut">
              <a:rPr lang="ru-RU"/>
              <a:pPr>
                <a:defRPr/>
              </a:pPr>
              <a:t>23.01.2019</a:t>
            </a:fld>
            <a:endParaRPr lang="ru-RU" dirty="0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85A59-EAD0-4C0E-8564-876D7F88CD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009650" y="676275"/>
            <a:ext cx="71247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09650" y="1806575"/>
            <a:ext cx="7124700" cy="405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4" name="Date Placeholder 4"/>
          <p:cNvSpPr>
            <a:spLocks noGrp="1"/>
          </p:cNvSpPr>
          <p:nvPr>
            <p:ph type="dt" sz="half" idx="2"/>
          </p:nvPr>
        </p:nvSpPr>
        <p:spPr>
          <a:xfrm>
            <a:off x="6437313" y="59515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445DCB-4AC7-4A3F-BE46-7EB7432D0A1C}" type="datetimeFigureOut">
              <a:rPr lang="ru-RU"/>
              <a:pPr>
                <a:defRPr/>
              </a:pPr>
              <a:t>23.01.2019</a:t>
            </a:fld>
            <a:endParaRPr lang="ru-RU" dirty="0"/>
          </a:p>
        </p:txBody>
      </p:sp>
      <p:sp>
        <p:nvSpPr>
          <p:cNvPr id="75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1181100" y="5951538"/>
            <a:ext cx="5256213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573088" y="5951538"/>
            <a:ext cx="60801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99DDFFB-A274-43BE-8DC5-F542146493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"/>
        <a:defRPr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"/>
        <a:defRPr sz="16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"/>
        <a:defRPr sz="1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"/>
        <a:defRPr sz="12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Wingdings 2" pitchFamily="18" charset="2"/>
        <a:buChar char=""/>
        <a:defRPr sz="12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87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08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F5C62281-9E36-4D9B-B002-D9C1CB6BA7E1}" type="datetimeFigureOut">
              <a:rPr lang="ru-RU"/>
              <a:pPr>
                <a:defRPr/>
              </a:pPr>
              <a:t>23.01.2019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AFF4992-0746-4778-9324-C2E0B71929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2" r:id="rId2"/>
    <p:sldLayoutId id="2147483771" r:id="rId3"/>
    <p:sldLayoutId id="2147483770" r:id="rId4"/>
    <p:sldLayoutId id="2147483775" r:id="rId5"/>
    <p:sldLayoutId id="2147483776" r:id="rId6"/>
    <p:sldLayoutId id="2147483769" r:id="rId7"/>
    <p:sldLayoutId id="2147483768" r:id="rId8"/>
    <p:sldLayoutId id="2147483767" r:id="rId9"/>
    <p:sldLayoutId id="2147483766" r:id="rId10"/>
    <p:sldLayoutId id="21474837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187450" y="981075"/>
            <a:ext cx="6769100" cy="4176713"/>
          </a:xfrm>
        </p:spPr>
        <p:txBody>
          <a:bodyPr anchor="b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7030A0"/>
                </a:solidFill>
                <a:latin typeface="Times New Roman" pitchFamily="18" charset="0"/>
              </a:rPr>
              <a:t/>
            </a:r>
            <a:br>
              <a:rPr lang="ru-RU" b="1" dirty="0">
                <a:solidFill>
                  <a:srgbClr val="7030A0"/>
                </a:solidFill>
                <a:latin typeface="Times New Roman" pitchFamily="18" charset="0"/>
              </a:rPr>
            </a:br>
            <a:r>
              <a:rPr lang="ru-RU" b="1" dirty="0">
                <a:solidFill>
                  <a:srgbClr val="7030A0"/>
                </a:solidFill>
                <a:latin typeface="Times New Roman" pitchFamily="18" charset="0"/>
              </a:rPr>
              <a:t/>
            </a:r>
            <a:br>
              <a:rPr lang="ru-RU" b="1" dirty="0">
                <a:solidFill>
                  <a:srgbClr val="7030A0"/>
                </a:solidFill>
                <a:latin typeface="Times New Roman" pitchFamily="18" charset="0"/>
              </a:rPr>
            </a:br>
            <a:r>
              <a:rPr lang="ru-RU" b="1" dirty="0">
                <a:solidFill>
                  <a:srgbClr val="7030A0"/>
                </a:solidFill>
                <a:latin typeface="Times New Roman" pitchFamily="18" charset="0"/>
              </a:rPr>
              <a:t/>
            </a:r>
            <a:br>
              <a:rPr lang="ru-RU" b="1" dirty="0">
                <a:solidFill>
                  <a:srgbClr val="7030A0"/>
                </a:solidFill>
                <a:latin typeface="Times New Roman" pitchFamily="18" charset="0"/>
              </a:rPr>
            </a:br>
            <a:r>
              <a:rPr lang="ru-RU" b="1" dirty="0">
                <a:solidFill>
                  <a:srgbClr val="7030A0"/>
                </a:solidFill>
                <a:latin typeface="Times New Roman" pitchFamily="18" charset="0"/>
              </a:rPr>
              <a:t/>
            </a:r>
            <a:br>
              <a:rPr lang="ru-RU" b="1" dirty="0">
                <a:solidFill>
                  <a:srgbClr val="7030A0"/>
                </a:solidFill>
                <a:latin typeface="Times New Roman" pitchFamily="18" charset="0"/>
              </a:rPr>
            </a:br>
            <a:r>
              <a:rPr lang="ru-RU" b="1" dirty="0">
                <a:solidFill>
                  <a:srgbClr val="7030A0"/>
                </a:solidFill>
                <a:latin typeface="Times New Roman" pitchFamily="18" charset="0"/>
              </a:rPr>
              <a:t/>
            </a:r>
            <a:br>
              <a:rPr lang="ru-RU" b="1" dirty="0">
                <a:solidFill>
                  <a:srgbClr val="7030A0"/>
                </a:solidFill>
                <a:latin typeface="Times New Roman" pitchFamily="18" charset="0"/>
              </a:rPr>
            </a:br>
            <a:r>
              <a:rPr lang="ru-RU" b="1" dirty="0">
                <a:solidFill>
                  <a:srgbClr val="7030A0"/>
                </a:solidFill>
                <a:latin typeface="Times New Roman" pitchFamily="18" charset="0"/>
              </a:rPr>
              <a:t/>
            </a:r>
            <a:br>
              <a:rPr lang="ru-RU" b="1" dirty="0">
                <a:solidFill>
                  <a:srgbClr val="7030A0"/>
                </a:solidFill>
                <a:latin typeface="Times New Roman" pitchFamily="18" charset="0"/>
              </a:rPr>
            </a:br>
            <a:r>
              <a:rPr lang="ru-RU" b="1" dirty="0">
                <a:solidFill>
                  <a:srgbClr val="7030A0"/>
                </a:solidFill>
                <a:latin typeface="Times New Roman" pitchFamily="18" charset="0"/>
              </a:rPr>
              <a:t/>
            </a:r>
            <a:br>
              <a:rPr lang="ru-RU" b="1" dirty="0">
                <a:solidFill>
                  <a:srgbClr val="7030A0"/>
                </a:solidFill>
                <a:latin typeface="Times New Roman" pitchFamily="18" charset="0"/>
              </a:rPr>
            </a:br>
            <a:r>
              <a:rPr lang="ru-RU" b="1" dirty="0">
                <a:solidFill>
                  <a:srgbClr val="7030A0"/>
                </a:solidFill>
                <a:latin typeface="Times New Roman" pitchFamily="18" charset="0"/>
              </a:rPr>
              <a:t/>
            </a:r>
            <a:br>
              <a:rPr lang="ru-RU" b="1" dirty="0">
                <a:solidFill>
                  <a:srgbClr val="7030A0"/>
                </a:solidFill>
                <a:latin typeface="Times New Roman" pitchFamily="18" charset="0"/>
              </a:rPr>
            </a:br>
            <a:r>
              <a:rPr lang="ru-RU" b="1" dirty="0">
                <a:solidFill>
                  <a:srgbClr val="7030A0"/>
                </a:solidFill>
                <a:latin typeface="Times New Roman" pitchFamily="18" charset="0"/>
              </a:rPr>
              <a:t/>
            </a:r>
            <a:br>
              <a:rPr lang="ru-RU" b="1" dirty="0">
                <a:solidFill>
                  <a:srgbClr val="7030A0"/>
                </a:solidFill>
                <a:latin typeface="Times New Roman" pitchFamily="18" charset="0"/>
              </a:rPr>
            </a:br>
            <a:r>
              <a:rPr lang="ru-RU" b="1" dirty="0">
                <a:solidFill>
                  <a:srgbClr val="7030A0"/>
                </a:solidFill>
                <a:latin typeface="Times New Roman" pitchFamily="18" charset="0"/>
              </a:rPr>
              <a:t/>
            </a:r>
            <a:br>
              <a:rPr lang="ru-RU" b="1" dirty="0">
                <a:solidFill>
                  <a:srgbClr val="7030A0"/>
                </a:solidFill>
                <a:latin typeface="Times New Roman" pitchFamily="18" charset="0"/>
              </a:rPr>
            </a:br>
            <a:r>
              <a:rPr lang="ru-RU" b="1" dirty="0">
                <a:solidFill>
                  <a:srgbClr val="7030A0"/>
                </a:solidFill>
                <a:latin typeface="Times New Roman" pitchFamily="18" charset="0"/>
              </a:rPr>
              <a:t/>
            </a:r>
            <a:br>
              <a:rPr lang="ru-RU" b="1" dirty="0">
                <a:solidFill>
                  <a:srgbClr val="7030A0"/>
                </a:solidFill>
                <a:latin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</a:rPr>
            </a:br>
            <a:r>
              <a:rPr lang="ru-RU" sz="4900" b="1" dirty="0" smtClean="0">
                <a:solidFill>
                  <a:srgbClr val="7030A0"/>
                </a:solidFill>
                <a:latin typeface="Times New Roman" pitchFamily="18" charset="0"/>
              </a:rPr>
              <a:t>Требования</a:t>
            </a:r>
            <a:r>
              <a:rPr lang="ru-RU" sz="4900" dirty="0" smtClean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ru-RU" sz="4900" dirty="0">
                <a:solidFill>
                  <a:srgbClr val="7030A0"/>
                </a:solidFill>
                <a:latin typeface="Times New Roman" pitchFamily="18" charset="0"/>
              </a:rPr>
              <a:t/>
            </a:r>
            <a:br>
              <a:rPr lang="ru-RU" sz="4900" dirty="0">
                <a:solidFill>
                  <a:srgbClr val="7030A0"/>
                </a:solidFill>
                <a:latin typeface="Times New Roman" pitchFamily="18" charset="0"/>
              </a:rPr>
            </a:br>
            <a:r>
              <a:rPr lang="ru-RU" sz="4900" b="1" dirty="0">
                <a:solidFill>
                  <a:srgbClr val="7030A0"/>
                </a:solidFill>
                <a:latin typeface="Times New Roman" pitchFamily="18" charset="0"/>
              </a:rPr>
              <a:t>к</a:t>
            </a:r>
            <a:r>
              <a:rPr lang="ru-RU" sz="4900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ru-RU" sz="4900" b="1" dirty="0">
                <a:solidFill>
                  <a:srgbClr val="7030A0"/>
                </a:solidFill>
                <a:latin typeface="Times New Roman" pitchFamily="18" charset="0"/>
              </a:rPr>
              <a:t>образовательной </a:t>
            </a:r>
            <a:r>
              <a:rPr lang="ru-RU" sz="4900" b="1" dirty="0" smtClean="0">
                <a:solidFill>
                  <a:srgbClr val="7030A0"/>
                </a:solidFill>
                <a:latin typeface="Times New Roman" pitchFamily="18" charset="0"/>
              </a:rPr>
              <a:t>программе</a:t>
            </a:r>
            <a:r>
              <a:rPr lang="ru-RU" sz="4900" dirty="0" smtClean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ru-RU" sz="4900" b="1" dirty="0">
                <a:solidFill>
                  <a:srgbClr val="7030A0"/>
                </a:solidFill>
                <a:latin typeface="Times New Roman" pitchFamily="18" charset="0"/>
              </a:rPr>
              <a:t>дополнительного</a:t>
            </a:r>
            <a:r>
              <a:rPr lang="ru-RU" sz="4900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ru-RU" sz="4900" b="1" dirty="0">
                <a:solidFill>
                  <a:srgbClr val="7030A0"/>
                </a:solidFill>
                <a:latin typeface="Times New Roman" pitchFamily="18" charset="0"/>
              </a:rPr>
              <a:t>образования</a:t>
            </a:r>
            <a:r>
              <a:rPr lang="ru-RU" sz="4900" dirty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ru-RU" sz="4900" b="1" dirty="0">
                <a:solidFill>
                  <a:srgbClr val="7030A0"/>
                </a:solidFill>
                <a:latin typeface="Times New Roman" pitchFamily="18" charset="0"/>
              </a:rPr>
              <a:t>детей</a:t>
            </a:r>
          </a:p>
        </p:txBody>
      </p:sp>
      <p:sp>
        <p:nvSpPr>
          <p:cNvPr id="16386" name="Прямоугольник 4"/>
          <p:cNvSpPr>
            <a:spLocks noChangeArrowheads="1"/>
          </p:cNvSpPr>
          <p:nvPr/>
        </p:nvSpPr>
        <p:spPr bwMode="auto">
          <a:xfrm>
            <a:off x="930275" y="1412875"/>
            <a:ext cx="7489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2849563" y="1268413"/>
            <a:ext cx="3217862" cy="7207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030A0"/>
                </a:solidFill>
              </a:rPr>
              <a:t>Цель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33688" y="2636838"/>
            <a:ext cx="3217862" cy="7207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030A0"/>
                </a:solidFill>
              </a:rPr>
              <a:t>Задачи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4963" y="4146550"/>
            <a:ext cx="2447925" cy="71913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7030A0"/>
                </a:solidFill>
              </a:rPr>
              <a:t>обучающие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916238" y="5516563"/>
            <a:ext cx="3217862" cy="7207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030A0"/>
                </a:solidFill>
              </a:rPr>
              <a:t>Ожидаемые результаты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92463" y="4146550"/>
            <a:ext cx="2532062" cy="71913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7030A0"/>
                </a:solidFill>
              </a:rPr>
              <a:t>развивающие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48400" y="4148138"/>
            <a:ext cx="2506663" cy="7175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7030A0"/>
                </a:solidFill>
              </a:rPr>
              <a:t>воспитательные</a:t>
            </a:r>
          </a:p>
        </p:txBody>
      </p:sp>
      <p:sp>
        <p:nvSpPr>
          <p:cNvPr id="20487" name="Заголовок 12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7126288" cy="9239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7030A0"/>
                </a:solidFill>
                <a:latin typeface="+mn-lt"/>
              </a:rPr>
              <a:t>Проектирование программы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4459288" y="2055813"/>
            <a:ext cx="0" cy="504825"/>
          </a:xfrm>
          <a:prstGeom prst="straightConnector1">
            <a:avLst/>
          </a:prstGeom>
          <a:ln w="57150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2051050" y="3500438"/>
            <a:ext cx="1225550" cy="504825"/>
          </a:xfrm>
          <a:prstGeom prst="straightConnector1">
            <a:avLst/>
          </a:prstGeom>
          <a:ln w="57150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391025" y="3502025"/>
            <a:ext cx="0" cy="646113"/>
          </a:xfrm>
          <a:prstGeom prst="straightConnector1">
            <a:avLst/>
          </a:prstGeom>
          <a:ln w="57150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580063" y="3500438"/>
            <a:ext cx="1368425" cy="504825"/>
          </a:xfrm>
          <a:prstGeom prst="straightConnector1">
            <a:avLst/>
          </a:prstGeom>
          <a:ln w="57150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1908175" y="5013325"/>
            <a:ext cx="1511300" cy="434975"/>
          </a:xfrm>
          <a:prstGeom prst="straightConnector1">
            <a:avLst/>
          </a:prstGeom>
          <a:ln w="57150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391025" y="5013325"/>
            <a:ext cx="0" cy="434975"/>
          </a:xfrm>
          <a:prstGeom prst="straightConnector1">
            <a:avLst/>
          </a:prstGeom>
          <a:ln w="57150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5492750" y="5013325"/>
            <a:ext cx="1511300" cy="434975"/>
          </a:xfrm>
          <a:prstGeom prst="straightConnector1">
            <a:avLst/>
          </a:prstGeom>
          <a:ln w="57150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188913"/>
            <a:ext cx="7124700" cy="9239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7030A0"/>
                </a:solidFill>
                <a:latin typeface="+mn-lt"/>
              </a:rPr>
              <a:t>П</a:t>
            </a:r>
            <a:r>
              <a:rPr lang="ru-RU" sz="3600" b="1" dirty="0" smtClean="0">
                <a:solidFill>
                  <a:srgbClr val="7030A0"/>
                </a:solidFill>
                <a:latin typeface="+mn-lt"/>
              </a:rPr>
              <a:t>ояснительная</a:t>
            </a:r>
            <a:r>
              <a:rPr lang="ru-RU" sz="3600" b="1" dirty="0" smtClean="0">
                <a:solidFill>
                  <a:srgbClr val="FFFF00"/>
                </a:solidFill>
                <a:latin typeface="+mn-lt"/>
              </a:rPr>
              <a:t> </a:t>
            </a:r>
            <a:r>
              <a:rPr lang="ru-RU" sz="3600" b="1" dirty="0">
                <a:solidFill>
                  <a:srgbClr val="7030A0"/>
                </a:solidFill>
                <a:latin typeface="+mn-lt"/>
              </a:rPr>
              <a:t>записка</a:t>
            </a:r>
            <a:r>
              <a:rPr lang="ru-RU" sz="3600" b="1" dirty="0">
                <a:latin typeface="+mn-lt"/>
              </a:rPr>
              <a:t> </a:t>
            </a:r>
          </a:p>
        </p:txBody>
      </p:sp>
      <p:sp>
        <p:nvSpPr>
          <p:cNvPr id="19459" name="Прямоугольник 1"/>
          <p:cNvSpPr>
            <a:spLocks noChangeArrowheads="1"/>
          </p:cNvSpPr>
          <p:nvPr/>
        </p:nvSpPr>
        <p:spPr bwMode="auto">
          <a:xfrm>
            <a:off x="395288" y="836613"/>
            <a:ext cx="813435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defRPr/>
            </a:pPr>
            <a:endParaRPr lang="ru-RU" sz="2000" dirty="0">
              <a:latin typeface="+mn-lt"/>
            </a:endParaRPr>
          </a:p>
          <a:p>
            <a:pPr marL="285750" indent="-285750">
              <a:defRPr/>
            </a:pPr>
            <a:r>
              <a:rPr lang="ru-RU" sz="2000" dirty="0">
                <a:latin typeface="+mn-lt"/>
              </a:rPr>
              <a:t>1.Введение. В этой части формулируются: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2000" dirty="0">
                <a:latin typeface="+mn-lt"/>
              </a:rPr>
              <a:t>Направленность ДОП (одна из 6);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2000" dirty="0">
                <a:latin typeface="+mn-lt"/>
              </a:rPr>
              <a:t>педагогическая  концепция, на основе которой разработана ОП;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ru-RU" sz="2000" dirty="0">
                <a:latin typeface="+mn-lt"/>
              </a:rPr>
              <a:t>новизна, актуальность, педагогическая целесообразность;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ru-RU" sz="2000" dirty="0">
                <a:latin typeface="+mn-lt"/>
              </a:rPr>
              <a:t>отличительные особенности ОП от существующих;</a:t>
            </a:r>
          </a:p>
          <a:p>
            <a:pPr marL="285750" indent="-285750">
              <a:defRPr/>
            </a:pPr>
            <a:r>
              <a:rPr lang="ru-RU" sz="2000" dirty="0">
                <a:latin typeface="+mn-lt"/>
              </a:rPr>
              <a:t>2. Цель и задачи дополнительной образовательной программы.</a:t>
            </a:r>
          </a:p>
          <a:p>
            <a:pPr marL="285750" indent="-285750">
              <a:defRPr/>
            </a:pPr>
            <a:r>
              <a:rPr lang="ru-RU" sz="2000" dirty="0">
                <a:latin typeface="+mn-lt"/>
              </a:rPr>
              <a:t>3. Организационно-педагогические основы деятельности: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ru-RU" sz="2000" dirty="0">
                <a:latin typeface="+mn-lt"/>
              </a:rPr>
              <a:t>возраст детей, участвующих в реализации ДОП; 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ru-RU" sz="2000" dirty="0">
                <a:latin typeface="+mn-lt"/>
              </a:rPr>
              <a:t>сроки реализации (продолжительность, этапы);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2000" dirty="0">
                <a:latin typeface="+mn-lt"/>
              </a:rPr>
              <a:t>формы проведения занятий (индивидуальная, групповая, по подгруппам, всем коллективом);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ru-RU" sz="2000" dirty="0">
                <a:latin typeface="+mn-lt"/>
              </a:rPr>
              <a:t>режим проведения занятия (количество занятий и учебных часов на группу в неделю и по годам обучения);</a:t>
            </a:r>
          </a:p>
          <a:p>
            <a:pPr marL="285750" indent="-285750">
              <a:defRPr/>
            </a:pPr>
            <a:r>
              <a:rPr lang="ru-RU" sz="2000" dirty="0">
                <a:latin typeface="+mn-lt"/>
              </a:rPr>
              <a:t>4.Ожидаемые результаты и способы определения их результативности(набор </a:t>
            </a:r>
            <a:r>
              <a:rPr lang="ru-RU" sz="2000" dirty="0" err="1">
                <a:latin typeface="+mn-lt"/>
              </a:rPr>
              <a:t>ЗУН,наблюдения,анализ,мониторинг</a:t>
            </a:r>
            <a:r>
              <a:rPr lang="ru-RU" sz="2000" dirty="0">
                <a:latin typeface="+mn-lt"/>
              </a:rPr>
              <a:t>);</a:t>
            </a:r>
          </a:p>
          <a:p>
            <a:pPr marL="285750" indent="-285750">
              <a:buFont typeface="Arial" charset="0"/>
              <a:buChar char="•"/>
              <a:defRPr/>
            </a:pPr>
            <a:r>
              <a:rPr lang="ru-RU" sz="2000" dirty="0">
                <a:latin typeface="+mn-lt"/>
              </a:rPr>
              <a:t>формы подведения итогов реализации дополнительной образовательной программы (соревнования, презентации , выполнение нормативов, участие в диагностических процедурах т.п.)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19100"/>
            <a:ext cx="7123113" cy="11096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7030A0"/>
                </a:solidFill>
                <a:latin typeface="+mn-lt"/>
              </a:rPr>
              <a:t>        Учебно-тематический</a:t>
            </a:r>
            <a:r>
              <a:rPr lang="ru-RU" sz="3600" b="1" dirty="0" smtClean="0"/>
              <a:t> </a:t>
            </a:r>
            <a:r>
              <a:rPr lang="ru-RU" sz="3600" b="1" dirty="0">
                <a:solidFill>
                  <a:srgbClr val="7030A0"/>
                </a:solidFill>
              </a:rPr>
              <a:t>план</a:t>
            </a:r>
          </a:p>
        </p:txBody>
      </p:sp>
      <p:sp>
        <p:nvSpPr>
          <p:cNvPr id="21506" name="Прямоугольник 3"/>
          <p:cNvSpPr>
            <a:spLocks noChangeArrowheads="1"/>
          </p:cNvSpPr>
          <p:nvPr/>
        </p:nvSpPr>
        <p:spPr bwMode="auto">
          <a:xfrm>
            <a:off x="414338" y="1052513"/>
            <a:ext cx="8064500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dirty="0">
                <a:latin typeface="Verdana" pitchFamily="34" charset="0"/>
              </a:rPr>
              <a:t/>
            </a:r>
            <a:br>
              <a:rPr lang="ru-RU" dirty="0">
                <a:latin typeface="Verdana" pitchFamily="34" charset="0"/>
              </a:rPr>
            </a:br>
            <a:r>
              <a:rPr lang="ru-RU" sz="2000" dirty="0">
                <a:latin typeface="Verdana" pitchFamily="34" charset="0"/>
              </a:rPr>
              <a:t>       </a:t>
            </a:r>
            <a:r>
              <a:rPr lang="ru-RU" sz="2000" dirty="0">
                <a:latin typeface="+mn-lt"/>
              </a:rPr>
              <a:t>Учебно-тематический план раскрывает последовательность изучения тем предлагаемого курса и количество часов на каждую из них; определяет соотношение учебного времени, отводимого на теоретические и практические занятия.</a:t>
            </a:r>
          </a:p>
          <a:p>
            <a:pPr algn="just">
              <a:defRPr/>
            </a:pPr>
            <a:r>
              <a:rPr lang="ru-RU" sz="2000" b="1" dirty="0">
                <a:latin typeface="+mn-lt"/>
              </a:rPr>
              <a:t>      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188" y="2924175"/>
          <a:ext cx="7848600" cy="4111625"/>
        </p:xfrm>
        <a:graphic>
          <a:graphicData uri="http://schemas.openxmlformats.org/drawingml/2006/table">
            <a:tbl>
              <a:tblPr/>
              <a:tblGrid>
                <a:gridCol w="1076724"/>
                <a:gridCol w="3230173"/>
                <a:gridCol w="1076724"/>
                <a:gridCol w="1025091"/>
                <a:gridCol w="1440161"/>
              </a:tblGrid>
              <a:tr h="31878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№ </a:t>
                      </a:r>
                      <a:r>
                        <a:rPr lang="ru-RU" sz="2000" b="1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2000" b="1" dirty="0" err="1"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Тема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Количество   часов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90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Теория 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Практика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Основы  туристской подготовки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74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62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9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Топография и ориентирование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14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20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Краеведение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22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18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94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Общая и специальная физическая подготовка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38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36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8785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                                              Всего часов: 144 (216)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19100"/>
            <a:ext cx="7123113" cy="11096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7030A0"/>
                </a:solidFill>
                <a:latin typeface="+mn-lt"/>
              </a:rPr>
              <a:t>                  </a:t>
            </a:r>
            <a:br>
              <a:rPr lang="ru-RU" sz="3600" b="1" dirty="0" smtClean="0">
                <a:solidFill>
                  <a:srgbClr val="7030A0"/>
                </a:solidFill>
                <a:latin typeface="+mn-lt"/>
              </a:rPr>
            </a:br>
            <a:r>
              <a:rPr lang="ru-RU" sz="3600" b="1" dirty="0" smtClean="0">
                <a:solidFill>
                  <a:srgbClr val="7030A0"/>
                </a:solidFill>
                <a:latin typeface="+mn-lt"/>
              </a:rPr>
              <a:t>    Учебно-тематический</a:t>
            </a:r>
            <a:r>
              <a:rPr lang="ru-RU" sz="3600" b="1" dirty="0" smtClean="0"/>
              <a:t> </a:t>
            </a:r>
            <a:r>
              <a:rPr lang="ru-RU" sz="3100" b="1" dirty="0">
                <a:solidFill>
                  <a:srgbClr val="7030A0"/>
                </a:solidFill>
                <a:latin typeface="+mn-lt"/>
              </a:rPr>
              <a:t>план</a:t>
            </a:r>
          </a:p>
        </p:txBody>
      </p:sp>
      <p:sp>
        <p:nvSpPr>
          <p:cNvPr id="21506" name="Прямоугольник 3"/>
          <p:cNvSpPr>
            <a:spLocks noChangeArrowheads="1"/>
          </p:cNvSpPr>
          <p:nvPr/>
        </p:nvSpPr>
        <p:spPr bwMode="auto">
          <a:xfrm>
            <a:off x="323850" y="692150"/>
            <a:ext cx="80645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dirty="0">
                <a:latin typeface="Verdana" pitchFamily="34" charset="0"/>
              </a:rPr>
              <a:t/>
            </a:r>
            <a:br>
              <a:rPr lang="ru-RU" dirty="0">
                <a:latin typeface="Verdana" pitchFamily="34" charset="0"/>
              </a:rPr>
            </a:br>
            <a:endParaRPr lang="ru-RU" dirty="0">
              <a:latin typeface="Verdana" pitchFamily="34" charset="0"/>
            </a:endParaRPr>
          </a:p>
          <a:p>
            <a:pPr algn="just">
              <a:defRPr/>
            </a:pPr>
            <a:endParaRPr lang="ru-RU" sz="2000" dirty="0">
              <a:latin typeface="Verdana" pitchFamily="34" charset="0"/>
            </a:endParaRPr>
          </a:p>
          <a:p>
            <a:pPr algn="just">
              <a:defRPr/>
            </a:pPr>
            <a:r>
              <a:rPr lang="ru-RU" sz="2000" b="1" dirty="0">
                <a:latin typeface="Verdana" pitchFamily="34" charset="0"/>
              </a:rPr>
              <a:t>       </a:t>
            </a:r>
            <a:r>
              <a:rPr lang="ru-RU" sz="2400" dirty="0">
                <a:latin typeface="+mn-lt"/>
              </a:rPr>
              <a:t>При распределении учебного времени  необходимо руководствоваться следующими нормами: </a:t>
            </a:r>
          </a:p>
        </p:txBody>
      </p:sp>
      <p:graphicFrame>
        <p:nvGraphicFramePr>
          <p:cNvPr id="21544" name="Group 40"/>
          <p:cNvGraphicFramePr>
            <a:graphicFrameLocks noGrp="1"/>
          </p:cNvGraphicFramePr>
          <p:nvPr/>
        </p:nvGraphicFramePr>
        <p:xfrm>
          <a:off x="827088" y="2924175"/>
          <a:ext cx="7291387" cy="3435350"/>
        </p:xfrm>
        <a:graphic>
          <a:graphicData uri="http://schemas.openxmlformats.org/drawingml/2006/table">
            <a:tbl>
              <a:tblPr/>
              <a:tblGrid>
                <a:gridCol w="2047875"/>
                <a:gridCol w="1498600"/>
                <a:gridCol w="1584325"/>
                <a:gridCol w="2160588"/>
              </a:tblGrid>
              <a:tr h="1294073">
                <a:tc>
                  <a:txBody>
                    <a:bodyPr/>
                    <a:lstStyle/>
                    <a:p>
                      <a:pPr marL="33338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Продолжитель-ность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 занятия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Периодичность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в неделю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Количество часов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 в неделю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Количество часов в год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92"/>
                    </a:solidFill>
                  </a:tcPr>
                </a:tc>
              </a:tr>
              <a:tr h="5436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 час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2 раза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2 часа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72 часа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92"/>
                    </a:solidFill>
                  </a:tcPr>
                </a:tc>
              </a:tr>
              <a:tr h="5369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2 часа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2 раза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4 часа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144 часа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92"/>
                    </a:solidFill>
                  </a:tcPr>
                </a:tc>
              </a:tr>
              <a:tr h="54369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2 часа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3 раза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6 часов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216 часов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92"/>
                    </a:solidFill>
                  </a:tcPr>
                </a:tc>
              </a:tr>
              <a:tr h="5176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З часа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2 раза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6 часов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n-lt"/>
                        </a:rPr>
                        <a:t>216 часов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+mn-lt"/>
                        <a:cs typeface="Times New Roman" pitchFamily="18" charset="0"/>
                      </a:endParaRPr>
                    </a:p>
                  </a:txBody>
                  <a:tcPr marL="25400" marR="2540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9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60350"/>
            <a:ext cx="7808913" cy="11096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7030A0"/>
                </a:solidFill>
                <a:latin typeface="+mn-lt"/>
              </a:rPr>
              <a:t>Содержание образовательной программы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850" y="1341438"/>
            <a:ext cx="8424863" cy="5632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400" dirty="0">
                <a:latin typeface="Verdana" pitchFamily="34" charset="0"/>
              </a:rPr>
              <a:t>	</a:t>
            </a:r>
            <a:r>
              <a:rPr lang="ru-RU" sz="2400" dirty="0">
                <a:latin typeface="+mn-lt"/>
              </a:rPr>
              <a:t>Содержание программы – это краткое описание разделов и тем внутри разделов.</a:t>
            </a:r>
          </a:p>
          <a:p>
            <a:pPr algn="just">
              <a:buFont typeface="Arial" charset="0"/>
              <a:buChar char="•"/>
              <a:defRPr/>
            </a:pPr>
            <a:r>
              <a:rPr lang="ru-RU" sz="2400" dirty="0">
                <a:latin typeface="+mn-lt"/>
              </a:rPr>
              <a:t>Содержание образовательной программы раскрывается через краткое описание тем. </a:t>
            </a:r>
          </a:p>
          <a:p>
            <a:pPr algn="just">
              <a:buFont typeface="Arial" charset="0"/>
              <a:buChar char="•"/>
              <a:defRPr/>
            </a:pPr>
            <a:r>
              <a:rPr lang="ru-RU" sz="2400" dirty="0">
                <a:latin typeface="+mn-lt"/>
              </a:rPr>
              <a:t>Раздел тесно связан с учебно-тематическим планом. </a:t>
            </a:r>
          </a:p>
          <a:p>
            <a:pPr algn="just">
              <a:buFont typeface="Arial" charset="0"/>
              <a:buChar char="•"/>
              <a:defRPr/>
            </a:pPr>
            <a:r>
              <a:rPr lang="ru-RU" sz="2400" dirty="0">
                <a:latin typeface="+mn-lt"/>
              </a:rPr>
              <a:t>Раскрывать содержание программы  необходимо в том же порядке, в каком разделы и темы представлены в УТП. </a:t>
            </a:r>
          </a:p>
          <a:p>
            <a:pPr algn="just">
              <a:buFont typeface="Arial" charset="0"/>
              <a:buChar char="•"/>
              <a:defRPr/>
            </a:pPr>
            <a:r>
              <a:rPr lang="ru-RU" sz="2400" dirty="0">
                <a:latin typeface="+mn-lt"/>
              </a:rPr>
              <a:t>Название разделов и тем должно полностью совпадать с перечисленными разделами и темами в УТП</a:t>
            </a:r>
          </a:p>
          <a:p>
            <a:pPr algn="just">
              <a:buFont typeface="Arial" charset="0"/>
              <a:buNone/>
              <a:defRPr/>
            </a:pPr>
            <a:endParaRPr lang="ru-RU" sz="2400" dirty="0">
              <a:latin typeface="+mn-lt"/>
            </a:endParaRPr>
          </a:p>
          <a:p>
            <a:pPr algn="just">
              <a:buFont typeface="Arial" charset="0"/>
              <a:buNone/>
              <a:defRPr/>
            </a:pPr>
            <a:r>
              <a:rPr lang="ru-RU" sz="2400" dirty="0">
                <a:latin typeface="+mn-lt"/>
              </a:rPr>
              <a:t>Содержание программы разрабатывается по годам  обучения.</a:t>
            </a:r>
          </a:p>
          <a:p>
            <a:pPr algn="just">
              <a:buFont typeface="Arial" charset="0"/>
              <a:buChar char="•"/>
              <a:defRPr/>
            </a:pPr>
            <a:endParaRPr lang="ru-RU" sz="2400" dirty="0">
              <a:latin typeface="+mn-lt"/>
            </a:endParaRPr>
          </a:p>
          <a:p>
            <a:pPr algn="just">
              <a:defRPr/>
            </a:pPr>
            <a:r>
              <a:rPr lang="ru-RU" sz="2400" dirty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66838" y="419100"/>
            <a:ext cx="7777162" cy="1109663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>
                <a:solidFill>
                  <a:srgbClr val="7030A0"/>
                </a:solidFill>
                <a:latin typeface="+mn-lt"/>
              </a:rPr>
              <a:t>Методическое обеспечение </a:t>
            </a:r>
            <a:r>
              <a:rPr lang="ru-RU" sz="2800" b="1" dirty="0" smtClean="0">
                <a:solidFill>
                  <a:srgbClr val="7030A0"/>
                </a:solidFill>
                <a:latin typeface="+mn-lt"/>
              </a:rPr>
              <a:t>ДОП</a:t>
            </a:r>
            <a:endParaRPr lang="ru-RU" sz="28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23574" name="Прямоугольник 4"/>
          <p:cNvSpPr>
            <a:spLocks noChangeArrowheads="1"/>
          </p:cNvSpPr>
          <p:nvPr/>
        </p:nvSpPr>
        <p:spPr bwMode="auto">
          <a:xfrm>
            <a:off x="250825" y="1125538"/>
            <a:ext cx="8713788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+mn-lt"/>
              </a:rPr>
              <a:t>Включает в себя описание: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</a:rPr>
              <a:t>приемов, методов и технологий организации и осуществления УВП;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</a:rPr>
              <a:t>структуры наиболее типичных учебных занятий;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</a:rPr>
              <a:t> форм проведения занятий, планируемые по каждой теме или разделу  (игра, беседа, поход, экскурсия, конкурс, конференция и т.д.);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</a:rPr>
              <a:t>форм подведения итогов  и результатов  по каждой теме или разделу (ожидаемые результаты и способы их проверки).</a:t>
            </a:r>
            <a:r>
              <a:rPr lang="ru-RU" sz="2400" dirty="0"/>
              <a:t> </a:t>
            </a:r>
          </a:p>
          <a:p>
            <a:pPr>
              <a:defRPr/>
            </a:pPr>
            <a:r>
              <a:rPr lang="ru-RU" sz="2400" dirty="0">
                <a:latin typeface="+mn-lt"/>
              </a:rPr>
              <a:t>Указывается обеспечение программ методическими видами продукции (разработки игр, бесед, походов, экскурсий, конкурсов…);</a:t>
            </a:r>
          </a:p>
          <a:p>
            <a:pPr>
              <a:buFontTx/>
              <a:buChar char="-"/>
              <a:defRPr/>
            </a:pPr>
            <a:r>
              <a:rPr lang="ru-RU" sz="2400" dirty="0">
                <a:latin typeface="+mn-lt"/>
              </a:rPr>
              <a:t>рекомендации по проведению практических работ;</a:t>
            </a:r>
          </a:p>
          <a:p>
            <a:pPr>
              <a:buFontTx/>
              <a:buChar char="-"/>
              <a:defRPr/>
            </a:pPr>
            <a:r>
              <a:rPr lang="ru-RU" sz="2400" dirty="0">
                <a:latin typeface="+mn-lt"/>
              </a:rPr>
              <a:t>дидактический и лекционный материал,  методики по исследовательской работе.</a:t>
            </a:r>
          </a:p>
          <a:p>
            <a:pPr>
              <a:defRPr/>
            </a:pPr>
            <a:r>
              <a:rPr lang="ru-RU" sz="2400" dirty="0">
                <a:latin typeface="+mn-lt"/>
              </a:rPr>
              <a:t>	</a:t>
            </a:r>
          </a:p>
          <a:p>
            <a:pPr>
              <a:buFont typeface="Arial" pitchFamily="34" charset="0"/>
              <a:buChar char="•"/>
              <a:defRPr/>
            </a:pPr>
            <a:endParaRPr lang="ru-RU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803" name="Group 35"/>
          <p:cNvGraphicFramePr>
            <a:graphicFrameLocks noGrp="1"/>
          </p:cNvGraphicFramePr>
          <p:nvPr/>
        </p:nvGraphicFramePr>
        <p:xfrm>
          <a:off x="323850" y="1420813"/>
          <a:ext cx="8496300" cy="5167312"/>
        </p:xfrm>
        <a:graphic>
          <a:graphicData uri="http://schemas.openxmlformats.org/drawingml/2006/table">
            <a:tbl>
              <a:tblPr/>
              <a:tblGrid>
                <a:gridCol w="514350"/>
                <a:gridCol w="1609725"/>
                <a:gridCol w="2271713"/>
                <a:gridCol w="147637"/>
                <a:gridCol w="2195513"/>
                <a:gridCol w="1757362"/>
              </a:tblGrid>
              <a:tr h="2008188">
                <a:tc>
                  <a:txBody>
                    <a:bodyPr/>
                    <a:lstStyle/>
                    <a:p>
                      <a:pPr marL="6985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6985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92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Наименование раздела, темы программы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92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Форма обучения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9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985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Приемы и методы организации УВП. </a:t>
                      </a:r>
                    </a:p>
                    <a:p>
                      <a:pPr marL="6985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Дидактический материал. </a:t>
                      </a:r>
                    </a:p>
                    <a:p>
                      <a:pPr marL="6985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6985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ТСО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Формы подведения итогов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92"/>
                    </a:solidFill>
                  </a:tcPr>
                </a:tc>
              </a:tr>
              <a:tr h="314325">
                <a:tc gridSpan="6">
                  <a:txBody>
                    <a:bodyPr/>
                    <a:lstStyle/>
                    <a:p>
                      <a:pPr marL="6985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3. Краеведение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24100">
                <a:tc>
                  <a:txBody>
                    <a:bodyPr/>
                    <a:lstStyle/>
                    <a:p>
                      <a:pPr marL="6985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3.1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Родной край, его  природные особенности, история,известные земляки.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9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Лекция,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беседа,практическое занятие, путешествие, творческая мастерская, экскурсия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Словесный, наглядный, объяснительно-иллюстративный (объяснение, рассказ, работа с книгой, картами. самостоятельная работа).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92"/>
                    </a:solidFill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Тестирование, викторины, кроссворды,</a:t>
                      </a:r>
                    </a:p>
                    <a:p>
                      <a:pPr marL="6985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65000"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Мини-доклады, мультимедий-ные презентации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D92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76375" y="404813"/>
            <a:ext cx="6121400" cy="1187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7030A0"/>
                </a:solidFill>
                <a:latin typeface="+mn-lt"/>
              </a:rPr>
              <a:t>Методическое обеспечение ДОП</a:t>
            </a:r>
          </a:p>
          <a:p>
            <a:pPr algn="ctr">
              <a:defRPr/>
            </a:pPr>
            <a:r>
              <a:rPr lang="ru-RU" sz="2400" b="1" dirty="0">
                <a:solidFill>
                  <a:srgbClr val="7030A0"/>
                </a:solidFill>
                <a:latin typeface="+mn-lt"/>
              </a:rPr>
              <a:t>может быть представлено в виде таблицы</a:t>
            </a:r>
            <a:endParaRPr lang="ru-RU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450" y="836613"/>
            <a:ext cx="6913563" cy="39084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7030A0"/>
                </a:solidFill>
                <a:latin typeface="+mn-lt"/>
              </a:rPr>
              <a:t>Условия</a:t>
            </a:r>
            <a:r>
              <a:rPr lang="ru-RU" sz="2400" b="1" dirty="0">
                <a:solidFill>
                  <a:srgbClr val="7030A0"/>
                </a:solidFill>
                <a:latin typeface="+mn-lt"/>
              </a:rPr>
              <a:t> </a:t>
            </a:r>
            <a:r>
              <a:rPr lang="ru-RU" sz="3200" b="1" dirty="0">
                <a:solidFill>
                  <a:srgbClr val="7030A0"/>
                </a:solidFill>
                <a:latin typeface="+mn-lt"/>
              </a:rPr>
              <a:t>реализации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7030A0"/>
                </a:solidFill>
                <a:latin typeface="+mn-lt"/>
              </a:rPr>
              <a:t>образовательной</a:t>
            </a:r>
            <a:r>
              <a:rPr lang="ru-RU" sz="2400" b="1" dirty="0">
                <a:solidFill>
                  <a:srgbClr val="7030A0"/>
                </a:solidFill>
                <a:latin typeface="+mn-lt"/>
              </a:rPr>
              <a:t> </a:t>
            </a:r>
            <a:r>
              <a:rPr lang="ru-RU" sz="3200" b="1" dirty="0">
                <a:solidFill>
                  <a:srgbClr val="7030A0"/>
                </a:solidFill>
                <a:latin typeface="+mn-lt"/>
              </a:rPr>
              <a:t>программы: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rgbClr val="7030A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rgbClr val="7030A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7030A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7030A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7030A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7030A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2988" y="1989138"/>
            <a:ext cx="7561262" cy="48926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400" dirty="0">
                <a:latin typeface="+mn-lt"/>
              </a:rPr>
              <a:t>Материально-</a:t>
            </a:r>
            <a:r>
              <a:rPr lang="ru-RU" dirty="0">
                <a:solidFill>
                  <a:srgbClr val="7030A0"/>
                </a:solidFill>
                <a:latin typeface="+mn-lt"/>
              </a:rPr>
              <a:t> </a:t>
            </a:r>
            <a:r>
              <a:rPr lang="ru-RU" sz="2400" dirty="0">
                <a:latin typeface="+mn-lt"/>
              </a:rPr>
              <a:t>техническое</a:t>
            </a:r>
            <a:r>
              <a:rPr lang="ru-RU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ru-RU" sz="2400" dirty="0">
                <a:latin typeface="+mn-lt"/>
              </a:rPr>
              <a:t>обеспечение</a:t>
            </a:r>
            <a:r>
              <a:rPr lang="ru-RU" sz="2400" dirty="0">
                <a:solidFill>
                  <a:srgbClr val="7030A0"/>
                </a:solidFill>
                <a:latin typeface="+mn-lt"/>
              </a:rPr>
              <a:t> </a:t>
            </a:r>
            <a:r>
              <a:rPr lang="ru-RU" sz="2400" dirty="0">
                <a:latin typeface="+mn-lt"/>
              </a:rPr>
              <a:t>программы(помещение, оборудование, ТСО, спецодежда 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400" dirty="0">
                <a:latin typeface="+mn-lt"/>
              </a:rPr>
              <a:t>Информационное обеспечение программы (журналы, книги, учебно-методическая продукция, электронные ресурсы, интернет-ресурсы, видеофильмы, аудиосредства);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- Организационно-педагогические условия реализации( режим работы, продолжительность занятий, наполняемость групп, формы организации учебного процесса, сотрудничество с родителями…)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23850" y="404813"/>
            <a:ext cx="8229600" cy="13716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>
                <a:solidFill>
                  <a:srgbClr val="7030A0"/>
                </a:solidFill>
                <a:latin typeface="+mn-lt"/>
              </a:rPr>
              <a:t>Список литературы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9750" y="1628775"/>
            <a:ext cx="8208963" cy="26781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+mn-lt"/>
              </a:rPr>
              <a:t>Необходимо представлять список литературы,  состоящий из двух разделов: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</a:rPr>
              <a:t>списка литературы, использованной педагогом в своей работе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>
                <a:latin typeface="+mn-lt"/>
              </a:rPr>
              <a:t>списка  литературы для обучающихся</a:t>
            </a:r>
          </a:p>
        </p:txBody>
      </p:sp>
      <p:sp>
        <p:nvSpPr>
          <p:cNvPr id="24579" name="Прямоугольник 4"/>
          <p:cNvSpPr>
            <a:spLocks noChangeArrowheads="1"/>
          </p:cNvSpPr>
          <p:nvPr/>
        </p:nvSpPr>
        <p:spPr bwMode="auto">
          <a:xfrm>
            <a:off x="395288" y="4149725"/>
            <a:ext cx="84963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endParaRPr lang="ru-RU" i="1" dirty="0">
              <a:latin typeface="Verdana" pitchFamily="34" charset="0"/>
            </a:endParaRPr>
          </a:p>
          <a:p>
            <a:pPr algn="ctr">
              <a:defRPr/>
            </a:pPr>
            <a:endParaRPr lang="ru-RU" i="1" dirty="0">
              <a:latin typeface="Verdana" pitchFamily="34" charset="0"/>
            </a:endParaRPr>
          </a:p>
          <a:p>
            <a:pPr algn="ctr">
              <a:defRPr/>
            </a:pPr>
            <a:r>
              <a:rPr lang="ru-RU" i="1" dirty="0">
                <a:latin typeface="+mn-lt"/>
              </a:rPr>
              <a:t>Примеры оформления библиографического описания в списке литературы.</a:t>
            </a:r>
          </a:p>
          <a:p>
            <a:pPr>
              <a:defRPr/>
            </a:pPr>
            <a:endParaRPr lang="ru-RU" dirty="0">
              <a:latin typeface="+mn-lt"/>
            </a:endParaRPr>
          </a:p>
          <a:p>
            <a:pPr>
              <a:defRPr/>
            </a:pPr>
            <a:r>
              <a:rPr lang="ru-RU" dirty="0">
                <a:latin typeface="+mn-lt"/>
              </a:rPr>
              <a:t>ФАМИЛИЯ И.О. НАЗВАНИЕ– МЕСТО.: ИЗДАТЕЛЬСТВО, ГОД. – С.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Прямоугольник 2"/>
          <p:cNvSpPr>
            <a:spLocks noChangeArrowheads="1"/>
          </p:cNvSpPr>
          <p:nvPr/>
        </p:nvSpPr>
        <p:spPr bwMode="auto">
          <a:xfrm>
            <a:off x="323850" y="2090738"/>
            <a:ext cx="8496300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2400" b="1">
              <a:solidFill>
                <a:srgbClr val="9D1334"/>
              </a:solidFill>
              <a:latin typeface="Verdana" pitchFamily="34" charset="0"/>
            </a:endParaRPr>
          </a:p>
          <a:p>
            <a:pPr algn="ctr">
              <a:buClr>
                <a:schemeClr val="accent2"/>
              </a:buClr>
            </a:pPr>
            <a:endParaRPr lang="ru-RU" b="1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84438" y="1052513"/>
            <a:ext cx="4464050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7030A0"/>
                </a:solidFill>
                <a:latin typeface="+mn-lt"/>
              </a:rPr>
              <a:t>Список использованной литературы</a:t>
            </a:r>
            <a:endParaRPr lang="ru-RU" sz="3200" dirty="0"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550" y="2708275"/>
            <a:ext cx="7561263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ru-RU" sz="2400" i="1" dirty="0">
              <a:latin typeface="+mn-lt"/>
            </a:endParaRPr>
          </a:p>
          <a:p>
            <a:pPr>
              <a:defRPr/>
            </a:pPr>
            <a:r>
              <a:rPr lang="ru-RU" sz="2400" dirty="0" err="1">
                <a:latin typeface="+mn-lt"/>
              </a:rPr>
              <a:t>М.В.Кайгородцева</a:t>
            </a:r>
            <a:r>
              <a:rPr lang="ru-RU" sz="2400" dirty="0">
                <a:latin typeface="+mn-lt"/>
              </a:rPr>
              <a:t> «Методическая работа в системе </a:t>
            </a:r>
            <a:r>
              <a:rPr lang="ru-RU" sz="2400" dirty="0" err="1">
                <a:latin typeface="+mn-lt"/>
              </a:rPr>
              <a:t>ждополнительного</a:t>
            </a:r>
            <a:r>
              <a:rPr lang="ru-RU" sz="2400" dirty="0">
                <a:latin typeface="+mn-lt"/>
              </a:rPr>
              <a:t> образования».</a:t>
            </a:r>
          </a:p>
          <a:p>
            <a:pPr>
              <a:defRPr/>
            </a:pPr>
            <a:r>
              <a:rPr lang="ru-RU" sz="2400" dirty="0">
                <a:latin typeface="+mn-lt"/>
              </a:rPr>
              <a:t>Завьялова </a:t>
            </a:r>
            <a:r>
              <a:rPr lang="ru-RU" sz="2400" dirty="0" err="1">
                <a:latin typeface="+mn-lt"/>
              </a:rPr>
              <a:t>Т.В.,Кузнецова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А.К.,Леоненко</a:t>
            </a:r>
            <a:r>
              <a:rPr lang="ru-RU" sz="2400" dirty="0">
                <a:latin typeface="+mn-lt"/>
              </a:rPr>
              <a:t> Н.А. Программа дополнительного образования детей – основной документ педагога. – Информационно-методический сборник. Выпуск № 5, Санкт-Петербург, 2010.</a:t>
            </a:r>
          </a:p>
          <a:p>
            <a:pPr>
              <a:defRPr/>
            </a:pPr>
            <a:r>
              <a:rPr lang="ru-RU" sz="2400">
                <a:latin typeface="+mn-lt"/>
              </a:rPr>
              <a:t>Презентация -</a:t>
            </a:r>
            <a:endParaRPr lang="ru-RU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850" y="188913"/>
            <a:ext cx="8712200" cy="64944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i="1" dirty="0">
              <a:solidFill>
                <a:schemeClr val="accent6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i="1" dirty="0">
              <a:solidFill>
                <a:schemeClr val="accent6"/>
              </a:solidFill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6"/>
                </a:solidFill>
                <a:latin typeface="+mn-lt"/>
              </a:rPr>
              <a:t>	</a:t>
            </a:r>
            <a:r>
              <a:rPr lang="ru-RU" sz="2800" b="1" i="1" dirty="0">
                <a:latin typeface="+mn-lt"/>
              </a:rPr>
              <a:t>Дополнительная образовательная программа </a:t>
            </a:r>
            <a:r>
              <a:rPr lang="ru-RU" sz="2800" i="1" dirty="0">
                <a:latin typeface="+mn-lt"/>
              </a:rPr>
              <a:t>- основной  документ детского творческого объединения, так как в ней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latin typeface="+mn-lt"/>
              </a:rPr>
              <a:t>-определяется главное направление образовательного процесса на весь период обучения;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latin typeface="+mn-lt"/>
              </a:rPr>
              <a:t>-отражаются основные содержательные и методические взгляды на образовательную деятельность;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latin typeface="+mn-lt"/>
              </a:rPr>
              <a:t>-определяются организационные нормативы работы детского объединения.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latin typeface="+mn-lt"/>
              </a:rPr>
              <a:t>	</a:t>
            </a:r>
            <a:endParaRPr lang="ru-RU" sz="2800" dirty="0">
              <a:latin typeface="+mn-lt"/>
            </a:endParaRPr>
          </a:p>
        </p:txBody>
      </p:sp>
      <p:sp>
        <p:nvSpPr>
          <p:cNvPr id="17410" name="Прямоугольник 3"/>
          <p:cNvSpPr>
            <a:spLocks noChangeArrowheads="1"/>
          </p:cNvSpPr>
          <p:nvPr/>
        </p:nvSpPr>
        <p:spPr bwMode="auto">
          <a:xfrm>
            <a:off x="790575" y="2924175"/>
            <a:ext cx="83534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sz="2400" b="1">
              <a:latin typeface="Verdana" pitchFamily="34" charset="0"/>
            </a:endParaRPr>
          </a:p>
          <a:p>
            <a:pPr algn="just"/>
            <a:r>
              <a:rPr lang="ru-RU" sz="2400" b="1">
                <a:latin typeface="Verdana" pitchFamily="34" charset="0"/>
              </a:rPr>
              <a:t>	</a:t>
            </a:r>
            <a:endParaRPr lang="ru-RU" sz="2800">
              <a:latin typeface="Times New Roman" pitchFamily="18" charset="0"/>
              <a:ea typeface="Aharoni"/>
              <a:cs typeface="Aharon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1"/>
          <p:cNvSpPr>
            <a:spLocks noChangeArrowheads="1"/>
          </p:cNvSpPr>
          <p:nvPr/>
        </p:nvSpPr>
        <p:spPr bwMode="auto">
          <a:xfrm>
            <a:off x="827088" y="1052513"/>
            <a:ext cx="7777162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b="1" i="1">
                <a:latin typeface="Georgia" pitchFamily="18" charset="0"/>
                <a:ea typeface="Aharoni"/>
                <a:cs typeface="Aharoni"/>
              </a:rPr>
              <a:t>Законом «Об образовании» (с.14 п.5) установлено, что содержание образовательной программы разрабатывается, принимается и реализуется в образовательном учреждении </a:t>
            </a:r>
            <a:r>
              <a:rPr lang="ru-RU" sz="2800" b="1">
                <a:latin typeface="Georgia" pitchFamily="18" charset="0"/>
                <a:ea typeface="Aharoni"/>
                <a:cs typeface="Aharoni"/>
              </a:rPr>
              <a:t>самостоятельно. </a:t>
            </a:r>
          </a:p>
          <a:p>
            <a:pPr algn="just"/>
            <a:endParaRPr lang="ru-RU" sz="2800" b="1" i="1">
              <a:latin typeface="Georgia" pitchFamily="18" charset="0"/>
              <a:ea typeface="Aharoni"/>
              <a:cs typeface="Aharoni"/>
            </a:endParaRPr>
          </a:p>
          <a:p>
            <a:pPr algn="just"/>
            <a:r>
              <a:rPr lang="ru-RU" sz="2800" b="1" i="1">
                <a:latin typeface="Georgia" pitchFamily="18" charset="0"/>
                <a:ea typeface="Aharoni"/>
                <a:cs typeface="Aharoni"/>
              </a:rPr>
              <a:t>	Образовательная программа является локальным нормативным актом, обсуждается на методическом совете и утверждается директором</a:t>
            </a:r>
            <a:r>
              <a:rPr lang="ru-RU" sz="2800" b="1" i="1">
                <a:ea typeface="Aharoni"/>
                <a:cs typeface="Aharoni"/>
              </a:rPr>
              <a:t>.</a:t>
            </a:r>
            <a:r>
              <a:rPr lang="ru-RU" sz="2800">
                <a:ea typeface="Aharoni"/>
                <a:cs typeface="Aharoni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250"/>
            <a:ext cx="8893175" cy="74183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800" b="1" i="1" dirty="0">
                <a:latin typeface="+mn-lt"/>
              </a:rPr>
              <a:t>	Содержание программы </a:t>
            </a:r>
            <a:r>
              <a:rPr lang="ru-RU" sz="2800" i="1" dirty="0">
                <a:latin typeface="+mn-lt"/>
              </a:rPr>
              <a:t>должно </a:t>
            </a:r>
            <a:r>
              <a:rPr lang="ru-RU" sz="2800" b="1" i="1" dirty="0">
                <a:latin typeface="+mn-lt"/>
              </a:rPr>
              <a:t>соответствовать</a:t>
            </a:r>
            <a:r>
              <a:rPr lang="ru-RU" sz="2800" i="1" dirty="0">
                <a:latin typeface="+mn-lt"/>
              </a:rPr>
              <a:t> достижениям мировой культуры, российским традициям, культурно-национальным особенностям региона; направленности образовательным интересам и запросам детей и их родителей и должно быть </a:t>
            </a:r>
            <a:r>
              <a:rPr lang="ru-RU" sz="2800" b="1" i="1" dirty="0">
                <a:latin typeface="+mn-lt"/>
              </a:rPr>
              <a:t>направлено </a:t>
            </a:r>
            <a:r>
              <a:rPr lang="ru-RU" sz="2800" i="1" dirty="0">
                <a:latin typeface="+mn-lt"/>
              </a:rPr>
              <a:t> на  создание условий </a:t>
            </a:r>
          </a:p>
          <a:p>
            <a:pPr algn="just">
              <a:defRPr/>
            </a:pPr>
            <a:r>
              <a:rPr lang="ru-RU" sz="2800" i="1" dirty="0">
                <a:latin typeface="+mn-lt"/>
              </a:rPr>
              <a:t>-для развития личности ребёнка, его самоопределения и самореализации, его интеграции в системе мировой и отечественной культуры;</a:t>
            </a:r>
          </a:p>
          <a:p>
            <a:pPr algn="just">
              <a:buFontTx/>
              <a:buChar char="-"/>
              <a:defRPr/>
            </a:pPr>
            <a:r>
              <a:rPr lang="ru-RU" sz="2800" i="1" dirty="0">
                <a:latin typeface="+mn-lt"/>
              </a:rPr>
              <a:t>для укрепления психического и физического здоровья;</a:t>
            </a:r>
          </a:p>
          <a:p>
            <a:pPr algn="just">
              <a:buFontTx/>
              <a:buChar char="-"/>
              <a:defRPr/>
            </a:pPr>
            <a:r>
              <a:rPr lang="ru-RU" sz="2800" i="1" dirty="0">
                <a:latin typeface="+mn-lt"/>
              </a:rPr>
              <a:t>на приобщение к  общечеловеческим ценностям;</a:t>
            </a:r>
          </a:p>
          <a:p>
            <a:pPr algn="just">
              <a:buFontTx/>
              <a:buChar char="-"/>
              <a:defRPr/>
            </a:pPr>
            <a:r>
              <a:rPr lang="ru-RU" sz="2800" i="1" dirty="0">
                <a:latin typeface="+mn-lt"/>
              </a:rPr>
              <a:t>на взаимодействие  педагога с семьей.</a:t>
            </a:r>
          </a:p>
          <a:p>
            <a:pPr algn="just">
              <a:buFontTx/>
              <a:buChar char="-"/>
              <a:defRPr/>
            </a:pPr>
            <a:endParaRPr lang="ru-RU" sz="2800" b="1" i="1" dirty="0">
              <a:latin typeface="+mn-lt"/>
            </a:endParaRPr>
          </a:p>
          <a:p>
            <a:pPr algn="just">
              <a:defRPr/>
            </a:pPr>
            <a:endParaRPr lang="ru-RU" sz="2800" b="1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3"/>
          <p:cNvSpPr>
            <a:spLocks noGrp="1"/>
          </p:cNvSpPr>
          <p:nvPr>
            <p:ph type="title" idx="4294967295"/>
          </p:nvPr>
        </p:nvSpPr>
        <p:spPr>
          <a:xfrm>
            <a:off x="2019300" y="188913"/>
            <a:ext cx="7124700" cy="925512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7030A0"/>
                </a:solidFill>
              </a:rPr>
              <a:t>Классификация программ</a:t>
            </a:r>
          </a:p>
        </p:txBody>
      </p:sp>
      <p:sp>
        <p:nvSpPr>
          <p:cNvPr id="15362" name="Прямоугольник 4"/>
          <p:cNvSpPr>
            <a:spLocks noChangeArrowheads="1"/>
          </p:cNvSpPr>
          <p:nvPr/>
        </p:nvSpPr>
        <p:spPr bwMode="auto">
          <a:xfrm>
            <a:off x="539750" y="981075"/>
            <a:ext cx="82089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000" dirty="0">
                <a:latin typeface="+mn-lt"/>
              </a:rPr>
              <a:t>Образовательные программы дополнительного образования подразделяются по следующим признакам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755650" y="1760538"/>
            <a:ext cx="3217863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7030A0"/>
                </a:solidFill>
              </a:rPr>
              <a:t>По уровню освоения: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932040" y="1916832"/>
            <a:ext cx="3217862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7030A0"/>
                </a:solidFill>
              </a:rPr>
              <a:t>По степени авторства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7030A0"/>
                </a:solidFill>
              </a:rPr>
              <a:t>(по </a:t>
            </a:r>
            <a:r>
              <a:rPr lang="ru-RU" b="1">
                <a:solidFill>
                  <a:srgbClr val="7030A0"/>
                </a:solidFill>
              </a:rPr>
              <a:t>инновационному потенциалу)</a:t>
            </a:r>
            <a:endParaRPr lang="ru-RU" b="1" dirty="0">
              <a:solidFill>
                <a:srgbClr val="7030A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55650" y="2924175"/>
            <a:ext cx="3217863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7030A0"/>
                </a:solidFill>
              </a:rPr>
              <a:t>Общекультурные (удовлетворение познавательного интереса)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766763" y="4095750"/>
            <a:ext cx="3217862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7030A0"/>
                </a:solidFill>
              </a:rPr>
              <a:t>Углублённые (развитие компетентности в данной области)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66763" y="5207000"/>
            <a:ext cx="3217862" cy="13183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7030A0"/>
                </a:solidFill>
              </a:rPr>
              <a:t>профессионально-ориентированные (повышенный уровень образованности в данной области) 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951413" y="2924175"/>
            <a:ext cx="3217862" cy="7207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7030A0"/>
                </a:solidFill>
              </a:rPr>
              <a:t>Типовые (утвержденные МО РФ)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05388" y="5013176"/>
            <a:ext cx="3219450" cy="78853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7030A0"/>
                </a:solidFill>
              </a:rPr>
              <a:t>Экспериментальные (используются новые методики, технологии…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026546" y="3827462"/>
            <a:ext cx="3217862" cy="104169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7030A0"/>
                </a:solidFill>
              </a:rPr>
              <a:t>Модифицированные (адаптированные к  конкретным условиям реализации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005388" y="5877272"/>
            <a:ext cx="3219450" cy="9807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7030A0"/>
                </a:solidFill>
              </a:rPr>
              <a:t>Авторские( созданная по собственному замыслу с учетом опыта, наработанных методик…)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468313" y="2060575"/>
            <a:ext cx="0" cy="3603625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0" idx="1"/>
          </p:cNvCxnSpPr>
          <p:nvPr/>
        </p:nvCxnSpPr>
        <p:spPr>
          <a:xfrm>
            <a:off x="468313" y="3381375"/>
            <a:ext cx="287337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endCxn id="0" idx="1"/>
          </p:cNvCxnSpPr>
          <p:nvPr/>
        </p:nvCxnSpPr>
        <p:spPr>
          <a:xfrm>
            <a:off x="468313" y="4551363"/>
            <a:ext cx="298450" cy="1587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468313" y="2060575"/>
            <a:ext cx="287337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endCxn id="0" idx="1"/>
          </p:cNvCxnSpPr>
          <p:nvPr/>
        </p:nvCxnSpPr>
        <p:spPr>
          <a:xfrm>
            <a:off x="468313" y="5664200"/>
            <a:ext cx="298450" cy="201613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8459788" y="2060575"/>
            <a:ext cx="36512" cy="3971925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H="1">
            <a:off x="8201025" y="2060575"/>
            <a:ext cx="258763" cy="0"/>
          </a:xfrm>
          <a:prstGeom prst="line">
            <a:avLst/>
          </a:prstGeom>
          <a:ln w="38100">
            <a:solidFill>
              <a:srgbClr val="7030A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0" idx="3"/>
          </p:cNvCxnSpPr>
          <p:nvPr/>
        </p:nvCxnSpPr>
        <p:spPr>
          <a:xfrm>
            <a:off x="8169275" y="3284538"/>
            <a:ext cx="327025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0" idx="3"/>
          </p:cNvCxnSpPr>
          <p:nvPr/>
        </p:nvCxnSpPr>
        <p:spPr>
          <a:xfrm flipV="1">
            <a:off x="8243888" y="4189413"/>
            <a:ext cx="295275" cy="15875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0" idx="3"/>
          </p:cNvCxnSpPr>
          <p:nvPr/>
        </p:nvCxnSpPr>
        <p:spPr>
          <a:xfrm flipV="1">
            <a:off x="8224838" y="5124450"/>
            <a:ext cx="271462" cy="282575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endCxn id="0" idx="3"/>
          </p:cNvCxnSpPr>
          <p:nvPr/>
        </p:nvCxnSpPr>
        <p:spPr>
          <a:xfrm flipH="1">
            <a:off x="8224838" y="6032500"/>
            <a:ext cx="271462" cy="334963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4213" y="2051050"/>
            <a:ext cx="8208962" cy="2235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200" b="1" dirty="0">
              <a:solidFill>
                <a:schemeClr val="accent6"/>
              </a:solidFill>
              <a:latin typeface="+mn-lt"/>
            </a:endParaRP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200" b="1" dirty="0">
              <a:solidFill>
                <a:schemeClr val="accent6"/>
              </a:solidFill>
              <a:latin typeface="+mn-lt"/>
            </a:endParaRP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200" b="1" dirty="0">
              <a:solidFill>
                <a:schemeClr val="accent6"/>
              </a:solidFill>
              <a:latin typeface="+mn-lt"/>
            </a:endParaRP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200" b="1" dirty="0">
              <a:solidFill>
                <a:schemeClr val="accent6"/>
              </a:solidFill>
              <a:latin typeface="+mn-lt"/>
            </a:endParaRP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7030A0"/>
                </a:solidFill>
                <a:latin typeface="+mn-lt"/>
              </a:rPr>
              <a:t>Целевой компонент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i="1" dirty="0">
                <a:latin typeface="+mn-lt"/>
              </a:rPr>
              <a:t> </a:t>
            </a:r>
            <a:r>
              <a:rPr lang="ru-RU" sz="2200" dirty="0">
                <a:latin typeface="+mn-lt"/>
              </a:rPr>
              <a:t>Цели и задачи </a:t>
            </a: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200" dirty="0">
              <a:latin typeface="+mn-lt"/>
            </a:endParaRP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</a:rPr>
              <a:t>Зачем? Ради чего? Во имя чего? Каков эффект?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52438" y="260350"/>
            <a:ext cx="8424862" cy="2654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rgbClr val="7030A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7030A0"/>
                </a:solidFill>
                <a:latin typeface="+mn-lt"/>
              </a:rPr>
              <a:t>Компоненты образовательной программы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b="1" dirty="0">
              <a:solidFill>
                <a:srgbClr val="7030A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b="1" dirty="0">
              <a:solidFill>
                <a:srgbClr val="7030A0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7030A0"/>
                </a:solidFill>
                <a:latin typeface="+mn-lt"/>
              </a:rPr>
              <a:t>Субъектный компонент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latin typeface="+mn-lt"/>
              </a:rPr>
              <a:t>Качественный и количественный состав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latin typeface="+mn-lt"/>
              </a:rPr>
              <a:t>участников процесса</a:t>
            </a:r>
            <a:br>
              <a:rPr lang="ru-RU" sz="2200" dirty="0">
                <a:latin typeface="+mn-lt"/>
              </a:rPr>
            </a:br>
            <a:r>
              <a:rPr lang="ru-RU" sz="2000" b="1" i="1" dirty="0">
                <a:latin typeface="+mn-lt"/>
              </a:rPr>
              <a:t>Кто? Для кого? На кого направлена деятельность?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00113" y="3227388"/>
            <a:ext cx="7272337" cy="2432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b="1" dirty="0">
              <a:solidFill>
                <a:schemeClr val="accent6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b="1" dirty="0">
              <a:solidFill>
                <a:schemeClr val="accent6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b="1" dirty="0">
              <a:solidFill>
                <a:schemeClr val="accent6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b="1" dirty="0">
              <a:solidFill>
                <a:schemeClr val="accent6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dirty="0">
                <a:solidFill>
                  <a:srgbClr val="7030A0"/>
                </a:solidFill>
                <a:latin typeface="+mn-lt"/>
              </a:rPr>
              <a:t>Результативный компонент</a:t>
            </a:r>
            <a:br>
              <a:rPr lang="ru-RU" sz="2200" b="1" dirty="0">
                <a:solidFill>
                  <a:srgbClr val="7030A0"/>
                </a:solidFill>
                <a:latin typeface="+mn-lt"/>
              </a:rPr>
            </a:br>
            <a:r>
              <a:rPr lang="ru-RU" sz="2200" i="1" dirty="0">
                <a:latin typeface="+mn-lt"/>
              </a:rPr>
              <a:t>О</a:t>
            </a:r>
            <a:r>
              <a:rPr lang="ru-RU" sz="2200" dirty="0">
                <a:latin typeface="+mn-lt"/>
              </a:rPr>
              <a:t>жидаемые результаты</a:t>
            </a:r>
            <a:br>
              <a:rPr lang="ru-RU" sz="2200" dirty="0">
                <a:latin typeface="+mn-lt"/>
              </a:rPr>
            </a:br>
            <a:r>
              <a:rPr lang="ru-RU" sz="2000" b="1" i="1" dirty="0">
                <a:latin typeface="+mn-lt"/>
              </a:rPr>
              <a:t>Что в итоге? Каков итог? Что это даст?</a:t>
            </a:r>
            <a:r>
              <a:rPr lang="ru-RU" sz="2000" dirty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412750" y="2762250"/>
            <a:ext cx="81359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200" b="1" dirty="0">
                <a:solidFill>
                  <a:srgbClr val="7030A0"/>
                </a:solidFill>
                <a:latin typeface="+mn-lt"/>
              </a:rPr>
              <a:t>Организационный компонент</a:t>
            </a:r>
            <a:br>
              <a:rPr lang="ru-RU" sz="2200" b="1" dirty="0">
                <a:solidFill>
                  <a:srgbClr val="7030A0"/>
                </a:solidFill>
                <a:latin typeface="+mn-lt"/>
              </a:rPr>
            </a:br>
            <a:endParaRPr lang="ru-RU" sz="2200" b="1" dirty="0">
              <a:solidFill>
                <a:srgbClr val="7030A0"/>
              </a:solidFill>
              <a:latin typeface="+mn-lt"/>
            </a:endParaRPr>
          </a:p>
          <a:p>
            <a:pPr algn="ctr">
              <a:defRPr/>
            </a:pPr>
            <a:r>
              <a:rPr lang="ru-RU" sz="2200" dirty="0">
                <a:latin typeface="+mn-lt"/>
              </a:rPr>
              <a:t>Методы, способы, приемы, этапы, формы </a:t>
            </a:r>
            <a:br>
              <a:rPr lang="ru-RU" sz="2200" dirty="0">
                <a:latin typeface="+mn-lt"/>
              </a:rPr>
            </a:br>
            <a:r>
              <a:rPr lang="ru-RU" sz="2200" b="1" i="1" dirty="0">
                <a:latin typeface="+mn-lt"/>
              </a:rPr>
              <a:t>Как? Каким образом</a:t>
            </a:r>
            <a:r>
              <a:rPr lang="ru-RU" sz="2200" b="1" i="1" dirty="0">
                <a:latin typeface="Verdana" pitchFamily="34" charset="0"/>
              </a:rPr>
              <a:t>?</a:t>
            </a:r>
            <a:r>
              <a:rPr lang="ru-RU" sz="2200" dirty="0">
                <a:latin typeface="Verdana" pitchFamily="34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47713" y="4221163"/>
            <a:ext cx="7416800" cy="15605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200" b="1" i="1" dirty="0">
              <a:solidFill>
                <a:schemeClr val="accent6"/>
              </a:solidFill>
              <a:latin typeface="+mn-lt"/>
            </a:endParaRP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b="1" i="1" dirty="0">
                <a:solidFill>
                  <a:srgbClr val="7030A0"/>
                </a:solidFill>
                <a:latin typeface="+mn-lt"/>
              </a:rPr>
              <a:t>Обеспечение</a:t>
            </a:r>
            <a:endParaRPr lang="ru-RU" sz="2200" b="1" dirty="0">
              <a:solidFill>
                <a:srgbClr val="7030A0"/>
              </a:solidFill>
              <a:latin typeface="+mn-lt"/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latin typeface="+mn-lt"/>
              </a:rPr>
              <a:t>Условия, средства, ресурсы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sz="2000" b="1" i="1" dirty="0">
              <a:latin typeface="+mn-lt"/>
            </a:endParaRP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latin typeface="+mn-lt"/>
              </a:rPr>
              <a:t>С помощью чего?  Что для этого надо? </a:t>
            </a: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544513" y="1052513"/>
            <a:ext cx="7848600" cy="158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7788" indent="-77788" algn="ctr">
              <a:lnSpc>
                <a:spcPct val="90000"/>
              </a:lnSpc>
              <a:defRPr/>
            </a:pPr>
            <a:r>
              <a:rPr lang="ru-RU" sz="2200" b="1" dirty="0">
                <a:solidFill>
                  <a:srgbClr val="7030A0"/>
                </a:solidFill>
                <a:latin typeface="+mn-lt"/>
              </a:rPr>
              <a:t>Содержательный компонент  </a:t>
            </a:r>
          </a:p>
          <a:p>
            <a:pPr marL="77788" indent="-77788">
              <a:lnSpc>
                <a:spcPct val="90000"/>
              </a:lnSpc>
              <a:defRPr/>
            </a:pPr>
            <a:r>
              <a:rPr lang="ru-RU" b="1" i="1" dirty="0">
                <a:latin typeface="+mn-lt"/>
              </a:rPr>
              <a:t> </a:t>
            </a:r>
            <a:r>
              <a:rPr lang="ru-RU" sz="2200" dirty="0">
                <a:latin typeface="+mn-lt"/>
              </a:rPr>
              <a:t>Суть деятельности. Темы, содержательные блоки, модули, их последовательность или чередование </a:t>
            </a:r>
          </a:p>
          <a:p>
            <a:pPr marL="77788" indent="-77788">
              <a:lnSpc>
                <a:spcPct val="90000"/>
              </a:lnSpc>
              <a:defRPr/>
            </a:pPr>
            <a:endParaRPr lang="ru-RU" b="1" i="1" dirty="0">
              <a:latin typeface="Verdana" pitchFamily="34" charset="0"/>
            </a:endParaRPr>
          </a:p>
          <a:p>
            <a:pPr marL="77788" indent="-77788" algn="ctr">
              <a:lnSpc>
                <a:spcPct val="90000"/>
              </a:lnSpc>
              <a:defRPr/>
            </a:pPr>
            <a:r>
              <a:rPr lang="ru-RU" sz="2400" b="1" i="1" dirty="0">
                <a:latin typeface="Verdana" pitchFamily="34" charset="0"/>
              </a:rPr>
              <a:t>Что?</a:t>
            </a:r>
            <a:r>
              <a:rPr lang="ru-RU" b="1" i="1" dirty="0">
                <a:latin typeface="Verdana" pitchFamily="34" charset="0"/>
              </a:rPr>
              <a:t> </a:t>
            </a:r>
          </a:p>
        </p:txBody>
      </p:sp>
      <p:sp>
        <p:nvSpPr>
          <p:cNvPr id="1741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388" y="260350"/>
            <a:ext cx="7745412" cy="9239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7030A0"/>
                </a:solidFill>
              </a:rPr>
              <a:t/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sz="3600" b="1" dirty="0" smtClean="0">
                <a:solidFill>
                  <a:srgbClr val="7030A0"/>
                </a:solidFill>
              </a:rPr>
              <a:t/>
            </a:r>
            <a:br>
              <a:rPr lang="ru-RU" sz="3600" b="1" dirty="0" smtClean="0">
                <a:solidFill>
                  <a:srgbClr val="7030A0"/>
                </a:solidFill>
              </a:rPr>
            </a:br>
            <a:r>
              <a:rPr lang="ru-RU" b="1" dirty="0">
                <a:solidFill>
                  <a:srgbClr val="7030A0"/>
                </a:solidFill>
              </a:rPr>
              <a:t/>
            </a:r>
            <a:br>
              <a:rPr lang="ru-RU" b="1" dirty="0">
                <a:solidFill>
                  <a:srgbClr val="7030A0"/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7124700" cy="9239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7030A0"/>
                </a:solidFill>
              </a:rPr>
              <a:t/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/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2800" b="1" dirty="0" smtClean="0">
                <a:solidFill>
                  <a:srgbClr val="7030A0"/>
                </a:solidFill>
              </a:rPr>
              <a:t/>
            </a:r>
            <a:br>
              <a:rPr lang="ru-RU" sz="2800" b="1" dirty="0" smtClean="0">
                <a:solidFill>
                  <a:srgbClr val="7030A0"/>
                </a:solidFill>
              </a:rPr>
            </a:br>
            <a:r>
              <a:rPr lang="ru-RU" sz="3600" b="1" dirty="0" smtClean="0">
                <a:solidFill>
                  <a:srgbClr val="7030A0"/>
                </a:solidFill>
                <a:latin typeface="+mn-lt"/>
              </a:rPr>
              <a:t>Структура ОП</a:t>
            </a:r>
            <a:br>
              <a:rPr lang="ru-RU" sz="3600" b="1" dirty="0" smtClean="0">
                <a:solidFill>
                  <a:srgbClr val="7030A0"/>
                </a:solidFill>
                <a:latin typeface="+mn-lt"/>
              </a:rPr>
            </a:br>
            <a:r>
              <a:rPr lang="ru-RU" sz="3600" b="1" dirty="0" smtClean="0">
                <a:solidFill>
                  <a:srgbClr val="7030A0"/>
                </a:solidFill>
              </a:rPr>
              <a:t/>
            </a:r>
            <a:br>
              <a:rPr lang="ru-RU" sz="3600" b="1" dirty="0" smtClean="0">
                <a:solidFill>
                  <a:srgbClr val="7030A0"/>
                </a:solidFill>
              </a:rPr>
            </a:br>
            <a:endParaRPr lang="ru-RU" sz="3600" b="1" dirty="0">
              <a:solidFill>
                <a:srgbClr val="7030A0"/>
              </a:solidFill>
            </a:endParaRPr>
          </a:p>
        </p:txBody>
      </p:sp>
      <p:sp>
        <p:nvSpPr>
          <p:cNvPr id="18434" name="Прямоугольник 3"/>
          <p:cNvSpPr>
            <a:spLocks noChangeArrowheads="1"/>
          </p:cNvSpPr>
          <p:nvPr/>
        </p:nvSpPr>
        <p:spPr bwMode="auto">
          <a:xfrm>
            <a:off x="468313" y="1052513"/>
            <a:ext cx="8208962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None/>
              <a:defRPr/>
            </a:pPr>
            <a:r>
              <a:rPr lang="ru-RU" sz="2000" dirty="0">
                <a:latin typeface="+mn-lt"/>
              </a:rPr>
              <a:t>включает следующие  элементы: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7650" y="1784350"/>
            <a:ext cx="2898775" cy="6477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7030A0"/>
                </a:solidFill>
              </a:rPr>
              <a:t>1. Титульный лист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90825" y="3813175"/>
            <a:ext cx="3167063" cy="6477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7030A0"/>
                </a:solidFill>
              </a:rPr>
              <a:t>4. Содержание программы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84663" y="5229225"/>
            <a:ext cx="3078162" cy="6477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7030A0"/>
                </a:solidFill>
                <a:latin typeface="Verdana" pitchFamily="34" charset="0"/>
              </a:rPr>
              <a:t>6</a:t>
            </a:r>
            <a:r>
              <a:rPr lang="ru-RU" dirty="0">
                <a:solidFill>
                  <a:srgbClr val="7030A0"/>
                </a:solidFill>
              </a:rPr>
              <a:t>. Условия реализации ОП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120775" y="2438400"/>
            <a:ext cx="3027363" cy="6477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7030A0"/>
                </a:solidFill>
              </a:rPr>
              <a:t>2. Пояснительную записку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908175" y="3097213"/>
            <a:ext cx="3095625" cy="70326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7030A0"/>
                </a:solidFill>
              </a:rPr>
              <a:t>3. Учебно-тематический план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47864" y="4581128"/>
            <a:ext cx="3492500" cy="7048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>
                <a:solidFill>
                  <a:srgbClr val="7030A0"/>
                </a:solidFill>
                <a:latin typeface="Verdana" pitchFamily="34" charset="0"/>
              </a:rPr>
              <a:t>. </a:t>
            </a:r>
            <a:r>
              <a:rPr lang="ru-RU" dirty="0">
                <a:solidFill>
                  <a:srgbClr val="7030A0"/>
                </a:solidFill>
              </a:rPr>
              <a:t>Методическое обеспечение ОП</a:t>
            </a:r>
          </a:p>
        </p:txBody>
      </p:sp>
      <p:sp>
        <p:nvSpPr>
          <p:cNvPr id="2" name="Скругленный прямоугольник 6"/>
          <p:cNvSpPr/>
          <p:nvPr/>
        </p:nvSpPr>
        <p:spPr>
          <a:xfrm>
            <a:off x="5364163" y="5949950"/>
            <a:ext cx="2808287" cy="6477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7030A0"/>
                </a:solidFill>
              </a:rPr>
              <a:t>7. Список литературы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850" y="765175"/>
            <a:ext cx="3816350" cy="54467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+mn-lt"/>
              </a:rPr>
              <a:t>На </a:t>
            </a:r>
            <a:r>
              <a:rPr lang="ru-RU" sz="2400" b="1" dirty="0">
                <a:latin typeface="+mn-lt"/>
              </a:rPr>
              <a:t>титульном  листе </a:t>
            </a:r>
            <a:r>
              <a:rPr lang="ru-RU" sz="2400" dirty="0">
                <a:latin typeface="+mn-lt"/>
              </a:rPr>
              <a:t>указывается:</a:t>
            </a:r>
          </a:p>
          <a:p>
            <a:pPr>
              <a:defRPr/>
            </a:pPr>
            <a:r>
              <a:rPr lang="ru-RU" sz="2400" dirty="0">
                <a:latin typeface="+mn-lt"/>
              </a:rPr>
              <a:t>-наименование ОУ;</a:t>
            </a:r>
          </a:p>
          <a:p>
            <a:pPr>
              <a:defRPr/>
            </a:pPr>
            <a:r>
              <a:rPr lang="ru-RU" sz="2400" dirty="0">
                <a:latin typeface="+mn-lt"/>
              </a:rPr>
              <a:t>-где,  когда и кем утверждена ОП;</a:t>
            </a:r>
            <a:r>
              <a:rPr lang="ru-RU" sz="2400" b="1" dirty="0">
                <a:solidFill>
                  <a:srgbClr val="7030A0"/>
                </a:solidFill>
                <a:latin typeface="+mn-lt"/>
              </a:rPr>
              <a:t> </a:t>
            </a:r>
            <a:endParaRPr lang="ru-RU" sz="2400" dirty="0">
              <a:latin typeface="+mn-lt"/>
            </a:endParaRPr>
          </a:p>
          <a:p>
            <a:pPr>
              <a:defRPr/>
            </a:pPr>
            <a:r>
              <a:rPr lang="ru-RU" sz="2400" dirty="0">
                <a:latin typeface="+mn-lt"/>
              </a:rPr>
              <a:t>-название ОП;</a:t>
            </a:r>
          </a:p>
          <a:p>
            <a:pPr>
              <a:defRPr/>
            </a:pPr>
            <a:r>
              <a:rPr lang="ru-RU" sz="2400" dirty="0">
                <a:latin typeface="+mn-lt"/>
              </a:rPr>
              <a:t>-возраст детей;</a:t>
            </a:r>
          </a:p>
          <a:p>
            <a:pPr>
              <a:defRPr/>
            </a:pPr>
            <a:r>
              <a:rPr lang="ru-RU" sz="2400" dirty="0">
                <a:latin typeface="+mn-lt"/>
              </a:rPr>
              <a:t>-срок реализации ОП;</a:t>
            </a:r>
          </a:p>
          <a:p>
            <a:pPr>
              <a:defRPr/>
            </a:pPr>
            <a:r>
              <a:rPr lang="ru-RU" sz="2400" dirty="0">
                <a:latin typeface="+mn-lt"/>
              </a:rPr>
              <a:t>-Ф.И.О. автора, должность;</a:t>
            </a:r>
          </a:p>
          <a:p>
            <a:pPr>
              <a:defRPr/>
            </a:pPr>
            <a:r>
              <a:rPr lang="ru-RU" sz="2400" dirty="0">
                <a:latin typeface="+mn-lt"/>
              </a:rPr>
              <a:t>-название города;</a:t>
            </a:r>
          </a:p>
          <a:p>
            <a:pPr>
              <a:defRPr/>
            </a:pPr>
            <a:r>
              <a:rPr lang="ru-RU" sz="2400" dirty="0">
                <a:latin typeface="+mn-lt"/>
              </a:rPr>
              <a:t>-год разработки ОП.</a:t>
            </a:r>
          </a:p>
          <a:p>
            <a:pPr>
              <a:defRPr/>
            </a:pPr>
            <a:endParaRPr lang="ru-RU" sz="2400" dirty="0">
              <a:latin typeface="Verdana" pitchFamily="34" charset="0"/>
            </a:endParaRPr>
          </a:p>
          <a:p>
            <a:pPr>
              <a:defRPr/>
            </a:pPr>
            <a:r>
              <a:rPr lang="ru-RU" dirty="0">
                <a:latin typeface="Verdana" pitchFamily="34" charset="0"/>
              </a:rPr>
              <a:t/>
            </a:r>
            <a:br>
              <a:rPr lang="ru-RU" dirty="0">
                <a:latin typeface="Verdana" pitchFamily="34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4663" y="117475"/>
            <a:ext cx="4859337" cy="58166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/>
              <a:t>Муниципальное казённое </a:t>
            </a:r>
            <a:r>
              <a:rPr lang="ru-RU" dirty="0">
                <a:latin typeface="+mn-lt"/>
              </a:rPr>
              <a:t>учреждение дополнительного образования детей</a:t>
            </a:r>
          </a:p>
          <a:p>
            <a:pPr algn="ctr">
              <a:defRPr/>
            </a:pPr>
            <a:r>
              <a:rPr lang="ru-RU" dirty="0">
                <a:latin typeface="+mn-lt"/>
              </a:rPr>
              <a:t>«Станция юных туристов»</a:t>
            </a:r>
          </a:p>
          <a:p>
            <a:pPr>
              <a:defRPr/>
            </a:pPr>
            <a:r>
              <a:rPr lang="ru-RU" sz="1400" b="1" i="1" dirty="0">
                <a:latin typeface="+mn-lt"/>
              </a:rPr>
              <a:t>Согласовано                     Утверждаю</a:t>
            </a:r>
          </a:p>
          <a:p>
            <a:pPr>
              <a:defRPr/>
            </a:pPr>
            <a:r>
              <a:rPr lang="ru-RU" sz="1400" b="1" i="1" dirty="0">
                <a:latin typeface="+mn-lt"/>
              </a:rPr>
              <a:t>Протокол  МС №         Директор МКО от_______                   </a:t>
            </a:r>
            <a:r>
              <a:rPr lang="ru-RU" sz="1400" b="1" i="1" dirty="0" err="1">
                <a:latin typeface="+mn-lt"/>
              </a:rPr>
              <a:t>__Фешина</a:t>
            </a:r>
            <a:r>
              <a:rPr lang="ru-RU" sz="1400" b="1" i="1" dirty="0">
                <a:latin typeface="+mn-lt"/>
              </a:rPr>
              <a:t>  В.Н.</a:t>
            </a:r>
            <a:endParaRPr lang="ru-RU" sz="1400" dirty="0">
              <a:latin typeface="+mn-lt"/>
            </a:endParaRPr>
          </a:p>
          <a:p>
            <a:pPr algn="ctr">
              <a:defRPr/>
            </a:pPr>
            <a:r>
              <a:rPr lang="ru-RU" sz="1400" b="1" dirty="0">
                <a:latin typeface="+mn-lt"/>
              </a:rPr>
              <a:t> </a:t>
            </a:r>
            <a:endParaRPr lang="ru-RU" sz="1400" dirty="0">
              <a:latin typeface="+mn-lt"/>
            </a:endParaRPr>
          </a:p>
          <a:p>
            <a:pPr algn="ctr">
              <a:defRPr/>
            </a:pPr>
            <a:r>
              <a:rPr lang="ru-RU" dirty="0">
                <a:latin typeface="+mn-lt"/>
              </a:rPr>
              <a:t> Образовательная программа</a:t>
            </a:r>
          </a:p>
          <a:p>
            <a:pPr algn="ctr">
              <a:defRPr/>
            </a:pPr>
            <a:r>
              <a:rPr lang="ru-RU" b="1" dirty="0">
                <a:latin typeface="+mn-lt"/>
              </a:rPr>
              <a:t>«Туризм для первоклашек»</a:t>
            </a:r>
            <a:endParaRPr lang="ru-RU" dirty="0">
              <a:latin typeface="+mn-lt"/>
            </a:endParaRPr>
          </a:p>
          <a:p>
            <a:pPr algn="ctr">
              <a:defRPr/>
            </a:pPr>
            <a:r>
              <a:rPr lang="ru-RU" b="1" dirty="0">
                <a:latin typeface="+mn-lt"/>
              </a:rPr>
              <a:t>Возраст обучающихся -6-7 лет</a:t>
            </a:r>
          </a:p>
          <a:p>
            <a:pPr algn="ctr">
              <a:defRPr/>
            </a:pPr>
            <a:r>
              <a:rPr lang="ru-RU" b="1" dirty="0">
                <a:latin typeface="+mn-lt"/>
              </a:rPr>
              <a:t>Срок реализации- 1 год</a:t>
            </a:r>
            <a:endParaRPr lang="ru-RU" dirty="0">
              <a:latin typeface="+mn-lt"/>
            </a:endParaRPr>
          </a:p>
          <a:p>
            <a:pPr algn="r">
              <a:defRPr/>
            </a:pPr>
            <a:endParaRPr lang="ru-RU" b="1" dirty="0">
              <a:latin typeface="+mn-lt"/>
            </a:endParaRPr>
          </a:p>
          <a:p>
            <a:pPr>
              <a:defRPr/>
            </a:pPr>
            <a:r>
              <a:rPr lang="ru-RU" b="1" dirty="0">
                <a:latin typeface="+mn-lt"/>
              </a:rPr>
              <a:t>Автор-составитель</a:t>
            </a:r>
          </a:p>
          <a:p>
            <a:pPr>
              <a:defRPr/>
            </a:pPr>
            <a:r>
              <a:rPr lang="ru-RU" b="1" dirty="0">
                <a:latin typeface="+mn-lt"/>
              </a:rPr>
              <a:t>Панюшкина </a:t>
            </a:r>
          </a:p>
          <a:p>
            <a:pPr>
              <a:defRPr/>
            </a:pPr>
            <a:r>
              <a:rPr lang="ru-RU" b="1" dirty="0">
                <a:latin typeface="+mn-lt"/>
              </a:rPr>
              <a:t>Светлана </a:t>
            </a:r>
            <a:r>
              <a:rPr lang="ru-RU" b="1" dirty="0" err="1">
                <a:latin typeface="+mn-lt"/>
              </a:rPr>
              <a:t>Софроновна</a:t>
            </a:r>
            <a:r>
              <a:rPr lang="ru-RU" b="1" dirty="0">
                <a:latin typeface="+mn-lt"/>
              </a:rPr>
              <a:t>,</a:t>
            </a:r>
            <a:endParaRPr lang="ru-RU" dirty="0">
              <a:latin typeface="+mn-lt"/>
            </a:endParaRPr>
          </a:p>
          <a:p>
            <a:pPr>
              <a:defRPr/>
            </a:pPr>
            <a:r>
              <a:rPr lang="ru-RU" dirty="0">
                <a:latin typeface="+mn-lt"/>
              </a:rPr>
              <a:t>Педагог дополнительного</a:t>
            </a:r>
          </a:p>
          <a:p>
            <a:pPr>
              <a:defRPr/>
            </a:pPr>
            <a:r>
              <a:rPr lang="ru-RU" dirty="0">
                <a:latin typeface="+mn-lt"/>
              </a:rPr>
              <a:t>Образования МКОУ ДОД</a:t>
            </a:r>
          </a:p>
          <a:p>
            <a:pPr>
              <a:defRPr/>
            </a:pPr>
            <a:r>
              <a:rPr lang="ru-RU" b="1" dirty="0">
                <a:latin typeface="+mn-lt"/>
              </a:rPr>
              <a:t>«Станция юных туристов»</a:t>
            </a:r>
            <a:r>
              <a:rPr lang="ru-RU" dirty="0">
                <a:latin typeface="+mn-lt"/>
              </a:rPr>
              <a:t> </a:t>
            </a:r>
          </a:p>
          <a:p>
            <a:pPr>
              <a:defRPr/>
            </a:pPr>
            <a:r>
              <a:rPr lang="ru-RU" dirty="0">
                <a:latin typeface="+mn-lt"/>
              </a:rPr>
              <a:t> </a:t>
            </a:r>
          </a:p>
          <a:p>
            <a:pPr>
              <a:defRPr/>
            </a:pPr>
            <a:endParaRPr lang="ru-RU" dirty="0">
              <a:latin typeface="+mn-lt"/>
            </a:endParaRPr>
          </a:p>
          <a:p>
            <a:pPr algn="ctr">
              <a:defRPr/>
            </a:pPr>
            <a:r>
              <a:rPr lang="ru-RU" dirty="0">
                <a:latin typeface="+mn-lt"/>
              </a:rPr>
              <a:t>г. Саратов,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"/>
        <a:ea typeface=""/>
        <a:cs typeface="Trebuchet MS"/>
      </a:majorFont>
      <a:minorFont>
        <a:latin typeface=""/>
        <a:ea typeface=""/>
        <a:cs typeface="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TC101972873[[fn=Лето]]</Template>
  <TotalTime>629</TotalTime>
  <Words>909</Words>
  <Application>Microsoft Office PowerPoint</Application>
  <PresentationFormat>Экран (4:3)</PresentationFormat>
  <Paragraphs>246</Paragraphs>
  <Slides>19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Шаблон оформления</vt:lpstr>
      </vt:variant>
      <vt:variant>
        <vt:i4>6</vt:i4>
      </vt:variant>
      <vt:variant>
        <vt:lpstr>Заголовки слайдов</vt:lpstr>
      </vt:variant>
      <vt:variant>
        <vt:i4>19</vt:i4>
      </vt:variant>
    </vt:vector>
  </HeadingPairs>
  <TitlesOfParts>
    <vt:vector size="34" baseType="lpstr">
      <vt:lpstr>Arial</vt:lpstr>
      <vt:lpstr>Wingdings 2</vt:lpstr>
      <vt:lpstr>Calibri</vt:lpstr>
      <vt:lpstr>Trebuchet MS</vt:lpstr>
      <vt:lpstr>Georgia</vt:lpstr>
      <vt:lpstr>Times New Roman</vt:lpstr>
      <vt:lpstr>Verdana</vt:lpstr>
      <vt:lpstr>Aharoni</vt:lpstr>
      <vt:lpstr>Wingdings</vt:lpstr>
      <vt:lpstr>Summer</vt:lpstr>
      <vt:lpstr>Городская</vt:lpstr>
      <vt:lpstr>Summer</vt:lpstr>
      <vt:lpstr>Городская</vt:lpstr>
      <vt:lpstr>Городская</vt:lpstr>
      <vt:lpstr>Городская</vt:lpstr>
      <vt:lpstr>                          Требования  к образовательной программе дополнительного образования детей</vt:lpstr>
      <vt:lpstr>Слайд 2</vt:lpstr>
      <vt:lpstr>Слайд 3</vt:lpstr>
      <vt:lpstr>Слайд 4</vt:lpstr>
      <vt:lpstr>Классификация программ</vt:lpstr>
      <vt:lpstr>Слайд 6</vt:lpstr>
      <vt:lpstr>   </vt:lpstr>
      <vt:lpstr>   Структура ОП  </vt:lpstr>
      <vt:lpstr>Слайд 9</vt:lpstr>
      <vt:lpstr>Проектирование программы</vt:lpstr>
      <vt:lpstr>Пояснительная записка </vt:lpstr>
      <vt:lpstr>        Учебно-тематический план</vt:lpstr>
      <vt:lpstr>                       Учебно-тематический план</vt:lpstr>
      <vt:lpstr>Содержание образовательной программы</vt:lpstr>
      <vt:lpstr>Методическое обеспечение ДОП</vt:lpstr>
      <vt:lpstr>Слайд 16</vt:lpstr>
      <vt:lpstr>Слайд 17</vt:lpstr>
      <vt:lpstr>Список литературы</vt:lpstr>
      <vt:lpstr>Слайд 19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дополнительного образования</dc:title>
  <dc:creator>4</dc:creator>
  <cp:lastModifiedBy>user</cp:lastModifiedBy>
  <cp:revision>98</cp:revision>
  <dcterms:created xsi:type="dcterms:W3CDTF">2012-05-01T15:43:36Z</dcterms:created>
  <dcterms:modified xsi:type="dcterms:W3CDTF">2019-01-23T07:39:30Z</dcterms:modified>
</cp:coreProperties>
</file>